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5"/>
  </p:notesMasterIdLst>
  <p:handoutMasterIdLst>
    <p:handoutMasterId r:id="rId136"/>
  </p:handoutMasterIdLst>
  <p:sldIdLst>
    <p:sldId id="625" r:id="rId2"/>
    <p:sldId id="628" r:id="rId3"/>
    <p:sldId id="770" r:id="rId4"/>
    <p:sldId id="751" r:id="rId5"/>
    <p:sldId id="630" r:id="rId6"/>
    <p:sldId id="631" r:id="rId7"/>
    <p:sldId id="632" r:id="rId8"/>
    <p:sldId id="752" r:id="rId9"/>
    <p:sldId id="635" r:id="rId10"/>
    <p:sldId id="636" r:id="rId11"/>
    <p:sldId id="637" r:id="rId12"/>
    <p:sldId id="639" r:id="rId13"/>
    <p:sldId id="1131" r:id="rId14"/>
    <p:sldId id="641" r:id="rId15"/>
    <p:sldId id="642" r:id="rId16"/>
    <p:sldId id="643" r:id="rId17"/>
    <p:sldId id="644" r:id="rId18"/>
    <p:sldId id="645" r:id="rId19"/>
    <p:sldId id="646" r:id="rId20"/>
    <p:sldId id="647" r:id="rId21"/>
    <p:sldId id="648" r:id="rId22"/>
    <p:sldId id="649" r:id="rId23"/>
    <p:sldId id="650" r:id="rId24"/>
    <p:sldId id="651" r:id="rId25"/>
    <p:sldId id="652" r:id="rId26"/>
    <p:sldId id="653" r:id="rId27"/>
    <p:sldId id="657" r:id="rId28"/>
    <p:sldId id="658" r:id="rId29"/>
    <p:sldId id="654" r:id="rId30"/>
    <p:sldId id="1129" r:id="rId31"/>
    <p:sldId id="1130" r:id="rId32"/>
    <p:sldId id="754" r:id="rId33"/>
    <p:sldId id="660" r:id="rId34"/>
    <p:sldId id="659" r:id="rId35"/>
    <p:sldId id="661" r:id="rId36"/>
    <p:sldId id="662" r:id="rId37"/>
    <p:sldId id="769" r:id="rId38"/>
    <p:sldId id="756" r:id="rId39"/>
    <p:sldId id="757" r:id="rId40"/>
    <p:sldId id="758" r:id="rId41"/>
    <p:sldId id="759" r:id="rId42"/>
    <p:sldId id="773" r:id="rId43"/>
    <p:sldId id="774" r:id="rId44"/>
    <p:sldId id="771" r:id="rId45"/>
    <p:sldId id="667" r:id="rId46"/>
    <p:sldId id="668" r:id="rId47"/>
    <p:sldId id="669" r:id="rId48"/>
    <p:sldId id="670" r:id="rId49"/>
    <p:sldId id="671" r:id="rId50"/>
    <p:sldId id="672" r:id="rId51"/>
    <p:sldId id="760" r:id="rId52"/>
    <p:sldId id="761" r:id="rId53"/>
    <p:sldId id="762" r:id="rId54"/>
    <p:sldId id="763" r:id="rId55"/>
    <p:sldId id="677" r:id="rId56"/>
    <p:sldId id="678" r:id="rId57"/>
    <p:sldId id="679" r:id="rId58"/>
    <p:sldId id="680" r:id="rId59"/>
    <p:sldId id="681" r:id="rId60"/>
    <p:sldId id="682" r:id="rId61"/>
    <p:sldId id="684" r:id="rId62"/>
    <p:sldId id="764" r:id="rId63"/>
    <p:sldId id="765" r:id="rId64"/>
    <p:sldId id="688" r:id="rId65"/>
    <p:sldId id="689" r:id="rId66"/>
    <p:sldId id="690" r:id="rId67"/>
    <p:sldId id="691" r:id="rId68"/>
    <p:sldId id="692" r:id="rId69"/>
    <p:sldId id="776" r:id="rId70"/>
    <p:sldId id="693" r:id="rId71"/>
    <p:sldId id="694" r:id="rId72"/>
    <p:sldId id="695" r:id="rId73"/>
    <p:sldId id="696" r:id="rId74"/>
    <p:sldId id="697" r:id="rId75"/>
    <p:sldId id="698" r:id="rId76"/>
    <p:sldId id="699" r:id="rId77"/>
    <p:sldId id="742" r:id="rId78"/>
    <p:sldId id="743" r:id="rId79"/>
    <p:sldId id="779" r:id="rId80"/>
    <p:sldId id="778" r:id="rId81"/>
    <p:sldId id="744" r:id="rId82"/>
    <p:sldId id="780" r:id="rId83"/>
    <p:sldId id="782" r:id="rId84"/>
    <p:sldId id="781" r:id="rId85"/>
    <p:sldId id="783" r:id="rId86"/>
    <p:sldId id="766" r:id="rId87"/>
    <p:sldId id="745" r:id="rId88"/>
    <p:sldId id="784" r:id="rId89"/>
    <p:sldId id="746" r:id="rId90"/>
    <p:sldId id="775" r:id="rId91"/>
    <p:sldId id="701" r:id="rId92"/>
    <p:sldId id="702" r:id="rId93"/>
    <p:sldId id="703" r:id="rId94"/>
    <p:sldId id="700" r:id="rId95"/>
    <p:sldId id="1128" r:id="rId96"/>
    <p:sldId id="704" r:id="rId97"/>
    <p:sldId id="705" r:id="rId98"/>
    <p:sldId id="706" r:id="rId99"/>
    <p:sldId id="707" r:id="rId100"/>
    <p:sldId id="708" r:id="rId101"/>
    <p:sldId id="709" r:id="rId102"/>
    <p:sldId id="710" r:id="rId103"/>
    <p:sldId id="711" r:id="rId104"/>
    <p:sldId id="712" r:id="rId105"/>
    <p:sldId id="713" r:id="rId106"/>
    <p:sldId id="714" r:id="rId107"/>
    <p:sldId id="715" r:id="rId108"/>
    <p:sldId id="716" r:id="rId109"/>
    <p:sldId id="717" r:id="rId110"/>
    <p:sldId id="718" r:id="rId111"/>
    <p:sldId id="719" r:id="rId112"/>
    <p:sldId id="720" r:id="rId113"/>
    <p:sldId id="721" r:id="rId114"/>
    <p:sldId id="722" r:id="rId115"/>
    <p:sldId id="723" r:id="rId116"/>
    <p:sldId id="724" r:id="rId117"/>
    <p:sldId id="725" r:id="rId118"/>
    <p:sldId id="726" r:id="rId119"/>
    <p:sldId id="727" r:id="rId120"/>
    <p:sldId id="728" r:id="rId121"/>
    <p:sldId id="729" r:id="rId122"/>
    <p:sldId id="730" r:id="rId123"/>
    <p:sldId id="731" r:id="rId124"/>
    <p:sldId id="732" r:id="rId125"/>
    <p:sldId id="733" r:id="rId126"/>
    <p:sldId id="734" r:id="rId127"/>
    <p:sldId id="735" r:id="rId128"/>
    <p:sldId id="736" r:id="rId129"/>
    <p:sldId id="737" r:id="rId130"/>
    <p:sldId id="738" r:id="rId131"/>
    <p:sldId id="739" r:id="rId132"/>
    <p:sldId id="777" r:id="rId133"/>
    <p:sldId id="1132" r:id="rId134"/>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3141" autoAdjust="0"/>
  </p:normalViewPr>
  <p:slideViewPr>
    <p:cSldViewPr snapToObjects="1">
      <p:cViewPr varScale="1">
        <p:scale>
          <a:sx n="70" d="100"/>
          <a:sy n="70" d="100"/>
        </p:scale>
        <p:origin x="1128"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127</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127</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128</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128</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129</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129</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130</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130</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131</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131</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132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132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5381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7901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160932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2613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7308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1428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4282206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585242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86373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606306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80531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5255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7046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362707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41280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88541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4775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696031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92713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51924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81894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1783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441525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374062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7366138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853080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9205946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537479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984365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6328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76619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958402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414519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1190293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06188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001221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3734174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4235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a:p>
            <a:pPr eaLnBrk="1" hangingPunct="1"/>
            <a:endParaRPr lang="en-US" altLang="ja-JP"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074"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9.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3.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218.png"/><Relationship Id="rId4" Type="http://schemas.openxmlformats.org/officeDocument/2006/relationships/image" Target="../media/image2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a:solidFill>
                  <a:srgbClr val="5F5F5F"/>
                </a:solidFill>
              </a:rPr>
              <a:t>研究センター</a:t>
            </a:r>
            <a:endParaRPr lang="en-US" altLang="ja-JP" sz="2000" dirty="0">
              <a:solidFill>
                <a:srgbClr val="5F5F5F"/>
              </a:solidFill>
            </a:endParaRP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10</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10</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105</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11</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11</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12</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12</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a:t>
            </a:r>
            <a:r>
              <a:rPr lang="en-US" altLang="ja-JP" sz="1600" kern="0" dirty="0">
                <a:solidFill>
                  <a:srgbClr val="5F5F5F"/>
                </a:solidFill>
              </a:rPr>
              <a:t>(USB</a:t>
            </a:r>
            <a:r>
              <a:rPr lang="ja-JP" altLang="en-US" sz="1600" kern="0" dirty="0">
                <a:solidFill>
                  <a:srgbClr val="5F5F5F"/>
                </a:solidFill>
              </a:rPr>
              <a:t>メモリ</a:t>
            </a:r>
            <a:r>
              <a:rPr lang="en-US" altLang="ja-JP" sz="1600" kern="0" dirty="0">
                <a:solidFill>
                  <a:srgbClr val="5F5F5F"/>
                </a:solidFill>
              </a:rPr>
              <a:t>)</a:t>
            </a:r>
            <a:r>
              <a:rPr lang="ja-JP" altLang="en-US" sz="1600" kern="0" dirty="0">
                <a:solidFill>
                  <a:srgbClr val="5F5F5F"/>
                </a:solidFill>
              </a:rPr>
              <a:t>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pic>
        <p:nvPicPr>
          <p:cNvPr id="7" name="図 6">
            <a:extLst>
              <a:ext uri="{FF2B5EF4-FFF2-40B4-BE49-F238E27FC236}">
                <a16:creationId xmlns:a16="http://schemas.microsoft.com/office/drawing/2014/main" id="{9F9AF29F-1AB6-45BD-9718-14C9256C73AF}"/>
              </a:ext>
            </a:extLst>
          </p:cNvPr>
          <p:cNvPicPr>
            <a:picLocks noChangeAspect="1"/>
          </p:cNvPicPr>
          <p:nvPr/>
        </p:nvPicPr>
        <p:blipFill>
          <a:blip r:embed="rId4"/>
          <a:stretch>
            <a:fillRect/>
          </a:stretch>
        </p:blipFill>
        <p:spPr>
          <a:xfrm>
            <a:off x="506439" y="4109028"/>
            <a:ext cx="2700300" cy="224198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C6A85EC-1386-46D4-9CDA-941E50B703B2}"/>
              </a:ext>
            </a:extLst>
          </p:cNvPr>
          <p:cNvPicPr>
            <a:picLocks noChangeAspect="1"/>
          </p:cNvPicPr>
          <p:nvPr/>
        </p:nvPicPr>
        <p:blipFill>
          <a:blip r:embed="rId3"/>
          <a:stretch>
            <a:fillRect/>
          </a:stretch>
        </p:blipFill>
        <p:spPr>
          <a:xfrm>
            <a:off x="4977045" y="1584711"/>
            <a:ext cx="3465385" cy="2251483"/>
          </a:xfrm>
          <a:prstGeom prst="rect">
            <a:avLst/>
          </a:prstGeom>
        </p:spPr>
      </p:pic>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13</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13</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 name="図 2">
            <a:extLst>
              <a:ext uri="{FF2B5EF4-FFF2-40B4-BE49-F238E27FC236}">
                <a16:creationId xmlns:a16="http://schemas.microsoft.com/office/drawing/2014/main" id="{A743BB91-89D4-4BEF-97B6-9CFB72146177}"/>
              </a:ext>
            </a:extLst>
          </p:cNvPr>
          <p:cNvPicPr>
            <a:picLocks noChangeAspect="1"/>
          </p:cNvPicPr>
          <p:nvPr/>
        </p:nvPicPr>
        <p:blipFill>
          <a:blip r:embed="rId4"/>
          <a:stretch>
            <a:fillRect/>
          </a:stretch>
        </p:blipFill>
        <p:spPr>
          <a:xfrm>
            <a:off x="158750" y="1168398"/>
            <a:ext cx="3863675" cy="2644369"/>
          </a:xfrm>
          <a:prstGeom prst="rect">
            <a:avLst/>
          </a:prstGeom>
        </p:spPr>
      </p:pic>
      <p:sp>
        <p:nvSpPr>
          <p:cNvPr id="11" name="吹き出し: 角を丸めた四角形 10">
            <a:extLst>
              <a:ext uri="{FF2B5EF4-FFF2-40B4-BE49-F238E27FC236}">
                <a16:creationId xmlns:a16="http://schemas.microsoft.com/office/drawing/2014/main" id="{1DAF4AC5-20D9-4FA9-B989-1952A824F514}"/>
              </a:ext>
            </a:extLst>
          </p:cNvPr>
          <p:cNvSpPr/>
          <p:nvPr/>
        </p:nvSpPr>
        <p:spPr>
          <a:xfrm>
            <a:off x="389930" y="2090833"/>
            <a:ext cx="2651900" cy="1473182"/>
          </a:xfrm>
          <a:prstGeom prst="wedgeRoundRectCallout">
            <a:avLst>
              <a:gd name="adj1" fmla="val -24036"/>
              <a:gd name="adj2" fmla="val -6598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800" dirty="0">
                <a:solidFill>
                  <a:schemeClr val="tx1"/>
                </a:solidFill>
              </a:rPr>
              <a:t>このアイコンをクリック</a:t>
            </a:r>
          </a:p>
        </p:txBody>
      </p:sp>
      <p:sp>
        <p:nvSpPr>
          <p:cNvPr id="12" name="正方形/長方形 11">
            <a:extLst>
              <a:ext uri="{FF2B5EF4-FFF2-40B4-BE49-F238E27FC236}">
                <a16:creationId xmlns:a16="http://schemas.microsoft.com/office/drawing/2014/main" id="{3F2C714E-4F7D-4733-A84B-08B96F05B221}"/>
              </a:ext>
            </a:extLst>
          </p:cNvPr>
          <p:cNvSpPr/>
          <p:nvPr/>
        </p:nvSpPr>
        <p:spPr>
          <a:xfrm>
            <a:off x="836585" y="1627832"/>
            <a:ext cx="225025" cy="2046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BA4CD39D-5F4B-466B-A279-9DF80822ECDF}"/>
              </a:ext>
            </a:extLst>
          </p:cNvPr>
          <p:cNvPicPr>
            <a:picLocks noChangeAspect="1"/>
          </p:cNvPicPr>
          <p:nvPr/>
        </p:nvPicPr>
        <p:blipFill>
          <a:blip r:embed="rId5"/>
          <a:stretch>
            <a:fillRect/>
          </a:stretch>
        </p:blipFill>
        <p:spPr>
          <a:xfrm>
            <a:off x="1214187" y="2488514"/>
            <a:ext cx="1003385" cy="955603"/>
          </a:xfrm>
          <a:prstGeom prst="rect">
            <a:avLst/>
          </a:prstGeom>
        </p:spPr>
      </p:pic>
      <p:sp>
        <p:nvSpPr>
          <p:cNvPr id="17" name="吹き出し: 角を丸めた四角形 16">
            <a:extLst>
              <a:ext uri="{FF2B5EF4-FFF2-40B4-BE49-F238E27FC236}">
                <a16:creationId xmlns:a16="http://schemas.microsoft.com/office/drawing/2014/main" id="{2725EC21-4452-46BD-9397-73F5FC60A1F5}"/>
              </a:ext>
            </a:extLst>
          </p:cNvPr>
          <p:cNvSpPr/>
          <p:nvPr/>
        </p:nvSpPr>
        <p:spPr>
          <a:xfrm>
            <a:off x="4997370" y="1324838"/>
            <a:ext cx="3684749" cy="810501"/>
          </a:xfrm>
          <a:prstGeom prst="wedgeRoundRectCallout">
            <a:avLst>
              <a:gd name="adj1" fmla="val -14341"/>
              <a:gd name="adj2" fmla="val 7816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プロジェクト名に「</a:t>
            </a:r>
            <a:r>
              <a:rPr kumimoji="1" lang="en-US" altLang="ja-JP" sz="1800" dirty="0" err="1">
                <a:solidFill>
                  <a:schemeClr val="tx1"/>
                </a:solidFill>
              </a:rPr>
              <a:t>RobotController</a:t>
            </a:r>
            <a:r>
              <a:rPr kumimoji="1" lang="ja-JP" altLang="en-US" sz="1800" dirty="0">
                <a:solidFill>
                  <a:schemeClr val="tx1"/>
                </a:solidFill>
              </a:rPr>
              <a:t>」と入力して終了をクリックする</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132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132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CCED3D-DC00-44FA-8EAE-2E7154317C59}"/>
              </a:ext>
            </a:extLst>
          </p:cNvPr>
          <p:cNvSpPr>
            <a:spLocks noGrp="1"/>
          </p:cNvSpPr>
          <p:nvPr>
            <p:ph type="sldNum" sz="quarter" idx="10"/>
          </p:nvPr>
        </p:nvSpPr>
        <p:spPr/>
        <p:txBody>
          <a:bodyPr/>
          <a:lstStyle/>
          <a:p>
            <a:pPr>
              <a:defRPr/>
            </a:pPr>
            <a:fld id="{8C48713B-3B00-45F2-AE2F-0E4BD0285872}" type="slidenum">
              <a:rPr lang="en-US" altLang="ja-JP" smtClean="0"/>
              <a:pPr>
                <a:defRPr/>
              </a:pPr>
              <a:t>133</a:t>
            </a:fld>
            <a:endParaRPr lang="en-US" altLang="ja-JP"/>
          </a:p>
        </p:txBody>
      </p:sp>
      <p:sp>
        <p:nvSpPr>
          <p:cNvPr id="4" name="テキスト ボックス 3">
            <a:extLst>
              <a:ext uri="{FF2B5EF4-FFF2-40B4-BE49-F238E27FC236}">
                <a16:creationId xmlns:a16="http://schemas.microsoft.com/office/drawing/2014/main" id="{75049BE5-FD23-4AED-9193-1F0CBFC5ADD8}"/>
              </a:ext>
            </a:extLst>
          </p:cNvPr>
          <p:cNvSpPr txBox="1"/>
          <p:nvPr/>
        </p:nvSpPr>
        <p:spPr>
          <a:xfrm>
            <a:off x="791580" y="2123855"/>
            <a:ext cx="7065785" cy="2308324"/>
          </a:xfrm>
          <a:prstGeom prst="rect">
            <a:avLst/>
          </a:prstGeom>
          <a:noFill/>
        </p:spPr>
        <p:txBody>
          <a:bodyPr wrap="square">
            <a:spAutoFit/>
          </a:bodyPr>
          <a:lstStyle/>
          <a:p>
            <a:r>
              <a:rPr lang="en-US" altLang="ja-JP" sz="3600" b="0" i="0" dirty="0">
                <a:solidFill>
                  <a:srgbClr val="333333"/>
                </a:solidFill>
                <a:effectLst/>
                <a:latin typeface="ヒラギノ角ゴ Pro W3"/>
              </a:rPr>
              <a:t>https://nobu19800.github.io/DataTypeManual/docs/</a:t>
            </a:r>
          </a:p>
          <a:p>
            <a:endParaRPr lang="en-US" altLang="ja-JP" sz="3600" dirty="0">
              <a:solidFill>
                <a:srgbClr val="333333"/>
              </a:solidFill>
              <a:latin typeface="ヒラギノ角ゴ Pro W3"/>
            </a:endParaRPr>
          </a:p>
          <a:p>
            <a:r>
              <a:rPr lang="en-US" altLang="ja-JP" sz="3600" b="0" i="0" dirty="0">
                <a:solidFill>
                  <a:srgbClr val="333333"/>
                </a:solidFill>
                <a:effectLst/>
                <a:latin typeface="ヒラギノ角ゴ Pro W3"/>
              </a:rPr>
              <a:t>https://onl.bz/7V2yGHe</a:t>
            </a:r>
            <a:endParaRPr lang="ja-JP" altLang="en-US" sz="3600" dirty="0"/>
          </a:p>
        </p:txBody>
      </p:sp>
    </p:spTree>
    <p:extLst>
      <p:ext uri="{BB962C8B-B14F-4D97-AF65-F5344CB8AC3E}">
        <p14:creationId xmlns:p14="http://schemas.microsoft.com/office/powerpoint/2010/main" val="58489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14</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14</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15</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15</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使用するコールバック関数を設定する</a:t>
            </a:r>
            <a:endParaRPr lang="en-US" altLang="ja-JP" sz="1800" kern="0" dirty="0">
              <a:solidFill>
                <a:srgbClr val="5F5F5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17</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17</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18</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18</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2.0)</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2.0</a:t>
            </a:r>
            <a:r>
              <a:rPr lang="ja-JP" altLang="en-US" sz="1800" kern="0" dirty="0">
                <a:solidFill>
                  <a:srgbClr val="5F5F5F"/>
                </a:solidFill>
              </a:rPr>
              <a:t>での設定方法</a:t>
            </a:r>
            <a:endParaRPr lang="en-US" altLang="ja-JP" sz="1800" kern="0" dirty="0">
              <a:solidFill>
                <a:srgbClr val="FF0000"/>
              </a:solidFill>
            </a:endParaRPr>
          </a:p>
        </p:txBody>
      </p:sp>
      <p:pic>
        <p:nvPicPr>
          <p:cNvPr id="4" name="図 3">
            <a:extLst>
              <a:ext uri="{FF2B5EF4-FFF2-40B4-BE49-F238E27FC236}">
                <a16:creationId xmlns:a16="http://schemas.microsoft.com/office/drawing/2014/main" id="{CAD3CCAD-E0FC-4D60-8DC8-A80BC53942D6}"/>
              </a:ext>
            </a:extLst>
          </p:cNvPr>
          <p:cNvPicPr>
            <a:picLocks noChangeAspect="1"/>
          </p:cNvPicPr>
          <p:nvPr/>
        </p:nvPicPr>
        <p:blipFill>
          <a:blip r:embed="rId3"/>
          <a:stretch>
            <a:fillRect/>
          </a:stretch>
        </p:blipFill>
        <p:spPr>
          <a:xfrm>
            <a:off x="2292953" y="2213865"/>
            <a:ext cx="4558094" cy="4458850"/>
          </a:xfrm>
          <a:prstGeom prst="rect">
            <a:avLst/>
          </a:prstGeom>
        </p:spPr>
      </p:pic>
      <p:sp>
        <p:nvSpPr>
          <p:cNvPr id="7" name="吹き出し: 角を丸めた四角形 6">
            <a:extLst>
              <a:ext uri="{FF2B5EF4-FFF2-40B4-BE49-F238E27FC236}">
                <a16:creationId xmlns:a16="http://schemas.microsoft.com/office/drawing/2014/main" id="{0CF8CCB3-8E12-4514-8522-12E908D27A2A}"/>
              </a:ext>
            </a:extLst>
          </p:cNvPr>
          <p:cNvSpPr/>
          <p:nvPr/>
        </p:nvSpPr>
        <p:spPr>
          <a:xfrm>
            <a:off x="2472730" y="5589588"/>
            <a:ext cx="2009260" cy="406976"/>
          </a:xfrm>
          <a:prstGeom prst="wedgeRoundRectCallout">
            <a:avLst>
              <a:gd name="adj1" fmla="val -46299"/>
              <a:gd name="adj2" fmla="val 16344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「基本」タブを選択</a:t>
            </a:r>
          </a:p>
        </p:txBody>
      </p:sp>
      <p:sp>
        <p:nvSpPr>
          <p:cNvPr id="8" name="正方形/長方形 7">
            <a:extLst>
              <a:ext uri="{FF2B5EF4-FFF2-40B4-BE49-F238E27FC236}">
                <a16:creationId xmlns:a16="http://schemas.microsoft.com/office/drawing/2014/main" id="{FEAD7ACF-098D-4420-83F3-8C483C997226}"/>
              </a:ext>
            </a:extLst>
          </p:cNvPr>
          <p:cNvSpPr/>
          <p:nvPr/>
        </p:nvSpPr>
        <p:spPr>
          <a:xfrm>
            <a:off x="2456765" y="3881315"/>
            <a:ext cx="675075" cy="294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A830DE90-F013-45BC-87C8-10D2A0E57834}"/>
              </a:ext>
            </a:extLst>
          </p:cNvPr>
          <p:cNvSpPr/>
          <p:nvPr/>
        </p:nvSpPr>
        <p:spPr>
          <a:xfrm>
            <a:off x="3131839" y="4241281"/>
            <a:ext cx="2565285" cy="582874"/>
          </a:xfrm>
          <a:prstGeom prst="wedgeRoundRectCallout">
            <a:avLst>
              <a:gd name="adj1" fmla="val -45532"/>
              <a:gd name="adj2" fmla="val -9108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言語を選択する</a:t>
            </a:r>
            <a:endParaRPr kumimoji="1" lang="en-US" altLang="ja-JP" sz="1800" dirty="0">
              <a:solidFill>
                <a:schemeClr val="tx1"/>
              </a:solidFill>
            </a:endParaRPr>
          </a:p>
          <a:p>
            <a:r>
              <a:rPr lang="ja-JP" altLang="en-US" sz="1800" dirty="0">
                <a:solidFill>
                  <a:schemeClr val="tx1"/>
                </a:solidFill>
              </a:rPr>
              <a:t>今回は「</a:t>
            </a:r>
            <a:r>
              <a:rPr lang="en-US" altLang="ja-JP" sz="1800" dirty="0">
                <a:solidFill>
                  <a:schemeClr val="tx1"/>
                </a:solidFill>
              </a:rPr>
              <a:t>C++</a:t>
            </a:r>
            <a:r>
              <a:rPr lang="ja-JP" altLang="en-US" sz="1800" dirty="0">
                <a:solidFill>
                  <a:schemeClr val="tx1"/>
                </a:solidFill>
              </a:rPr>
              <a:t>」を選択</a:t>
            </a:r>
            <a:endParaRPr kumimoji="1" lang="ja-JP" altLang="en-US" sz="1800" dirty="0">
              <a:solidFill>
                <a:schemeClr val="tx1"/>
              </a:solidFill>
            </a:endParaRPr>
          </a:p>
        </p:txBody>
      </p:sp>
    </p:spTree>
    <p:extLst>
      <p:ext uri="{BB962C8B-B14F-4D97-AF65-F5344CB8AC3E}">
        <p14:creationId xmlns:p14="http://schemas.microsoft.com/office/powerpoint/2010/main" val="402165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言語の設定</a:t>
            </a:r>
            <a:r>
              <a:rPr lang="en-US" altLang="ja-JP" dirty="0">
                <a:solidFill>
                  <a:srgbClr val="5F5F5F"/>
                </a:solidFill>
              </a:rPr>
              <a:t>(OpenRTM-aist 1.2)</a:t>
            </a: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2000" kern="0" dirty="0">
              <a:solidFill>
                <a:srgbClr val="5F5F5F"/>
              </a:solidFill>
            </a:endParaRPr>
          </a:p>
          <a:p>
            <a:pPr lvl="1" eaLnBrk="1" hangingPunct="1">
              <a:lnSpc>
                <a:spcPct val="80000"/>
              </a:lnSpc>
              <a:defRPr/>
            </a:pPr>
            <a:r>
              <a:rPr lang="en-US" altLang="ja-JP" sz="1800" kern="0" dirty="0">
                <a:solidFill>
                  <a:srgbClr val="FF0000"/>
                </a:solidFill>
              </a:rPr>
              <a:t>OpenRTM-aist 1.2</a:t>
            </a:r>
            <a:r>
              <a:rPr lang="ja-JP" altLang="en-US" sz="1800" kern="0" dirty="0">
                <a:solidFill>
                  <a:srgbClr val="FF0000"/>
                </a:solidFill>
              </a:rPr>
              <a:t>と</a:t>
            </a:r>
            <a:r>
              <a:rPr lang="en-US" altLang="ja-JP" sz="1800" kern="0" dirty="0">
                <a:solidFill>
                  <a:srgbClr val="FF0000"/>
                </a:solidFill>
              </a:rPr>
              <a:t>2.0</a:t>
            </a:r>
            <a:r>
              <a:rPr lang="ja-JP" altLang="en-US" sz="1800" kern="0" dirty="0">
                <a:solidFill>
                  <a:srgbClr val="FF0000"/>
                </a:solidFill>
              </a:rPr>
              <a:t>で仕様が変わっているので注意してください</a:t>
            </a:r>
            <a:endParaRPr lang="en-US" altLang="ja-JP" sz="1800" kern="0" dirty="0">
              <a:solidFill>
                <a:srgbClr val="FF0000"/>
              </a:solidFill>
            </a:endParaRPr>
          </a:p>
          <a:p>
            <a:pPr lvl="1" eaLnBrk="1" hangingPunct="1">
              <a:lnSpc>
                <a:spcPct val="80000"/>
              </a:lnSpc>
              <a:defRPr/>
            </a:pPr>
            <a:r>
              <a:rPr lang="ja-JP" altLang="en-US" sz="1800" kern="0" dirty="0">
                <a:solidFill>
                  <a:srgbClr val="5F5F5F"/>
                </a:solidFill>
              </a:rPr>
              <a:t>以下は</a:t>
            </a:r>
            <a:r>
              <a:rPr lang="en-US" altLang="ja-JP" sz="1800" kern="0" dirty="0">
                <a:solidFill>
                  <a:srgbClr val="5F5F5F"/>
                </a:solidFill>
              </a:rPr>
              <a:t>1.2</a:t>
            </a:r>
            <a:r>
              <a:rPr lang="ja-JP" altLang="en-US" sz="1800" kern="0" dirty="0">
                <a:solidFill>
                  <a:srgbClr val="5F5F5F"/>
                </a:solidFill>
              </a:rPr>
              <a:t>での設定方法</a:t>
            </a:r>
            <a:endParaRPr lang="en-US" altLang="ja-JP" sz="1800" kern="0" dirty="0">
              <a:solidFill>
                <a:srgbClr val="FF0000"/>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70781" y="2306823"/>
            <a:ext cx="7169532" cy="4551177"/>
          </a:xfrm>
          <a:prstGeom prst="rect">
            <a:avLst/>
          </a:prstGeom>
        </p:spPr>
      </p:pic>
    </p:spTree>
    <p:extLst>
      <p:ext uri="{BB962C8B-B14F-4D97-AF65-F5344CB8AC3E}">
        <p14:creationId xmlns:p14="http://schemas.microsoft.com/office/powerpoint/2010/main" val="314243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38</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38</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にドラッグアンドドロップ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39</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39</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40</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40</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41</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41</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710190"/>
          </a:xfrm>
          <a:prstGeom prst="wedgeRectCallout">
            <a:avLst>
              <a:gd name="adj1" fmla="val -12404"/>
              <a:gd name="adj2" fmla="val 941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lang="en-US" altLang="ja-JP" sz="1800" dirty="0">
                <a:solidFill>
                  <a:schemeClr val="tx1"/>
                </a:solidFill>
              </a:rPr>
              <a:t>Visual Studio 2022 </a:t>
            </a:r>
            <a:r>
              <a:rPr lang="ja-JP" altLang="en-US" sz="1800" dirty="0">
                <a:solidFill>
                  <a:schemeClr val="tx1"/>
                </a:solidFill>
              </a:rPr>
              <a:t>→</a:t>
            </a:r>
            <a:r>
              <a:rPr lang="en-US" altLang="ja-JP" sz="1800" dirty="0">
                <a:solidFill>
                  <a:schemeClr val="tx1"/>
                </a:solidFill>
              </a:rPr>
              <a:t> Visual Studio 17 2022</a:t>
            </a:r>
          </a:p>
          <a:p>
            <a:r>
              <a:rPr lang="en-US" altLang="ja-JP" sz="1800" dirty="0">
                <a:solidFill>
                  <a:schemeClr val="tx1"/>
                </a:solidFill>
              </a:rPr>
              <a:t>Visual Studio 2019 </a:t>
            </a:r>
            <a:r>
              <a:rPr lang="ja-JP" altLang="en-US" sz="1800" dirty="0">
                <a:solidFill>
                  <a:schemeClr val="tx1"/>
                </a:solidFill>
              </a:rPr>
              <a:t>→</a:t>
            </a:r>
            <a:r>
              <a:rPr lang="en-US" altLang="ja-JP" sz="1800" dirty="0">
                <a:solidFill>
                  <a:schemeClr val="tx1"/>
                </a:solidFill>
              </a:rPr>
              <a:t> Visual Studio 16 2019</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16 2019</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44</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44</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46</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46</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47</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47</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48</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48</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49</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49</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50</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50</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51</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51</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52</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52</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53</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53</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54</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54</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55</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55</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56</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57</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57</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58</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58</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59</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59</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60</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60</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61</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61</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03D53EFD-A568-423F-8207-6D5EA4F43A8A}"/>
              </a:ext>
            </a:extLst>
          </p:cNvPr>
          <p:cNvPicPr>
            <a:picLocks noChangeAspect="1"/>
          </p:cNvPicPr>
          <p:nvPr/>
        </p:nvPicPr>
        <p:blipFill>
          <a:blip r:embed="rId4"/>
          <a:stretch>
            <a:fillRect/>
          </a:stretch>
        </p:blipFill>
        <p:spPr>
          <a:xfrm>
            <a:off x="4777921" y="4611742"/>
            <a:ext cx="4190621" cy="1776459"/>
          </a:xfrm>
          <a:prstGeom prst="rect">
            <a:avLst/>
          </a:prstGeom>
        </p:spPr>
      </p:pic>
      <p:sp>
        <p:nvSpPr>
          <p:cNvPr id="12" name="矢印: 右 11">
            <a:extLst>
              <a:ext uri="{FF2B5EF4-FFF2-40B4-BE49-F238E27FC236}">
                <a16:creationId xmlns:a16="http://schemas.microsoft.com/office/drawing/2014/main" id="{453CE64E-3D81-4714-AFF9-2ABC4A073720}"/>
              </a:ext>
            </a:extLst>
          </p:cNvPr>
          <p:cNvSpPr/>
          <p:nvPr/>
        </p:nvSpPr>
        <p:spPr>
          <a:xfrm>
            <a:off x="3851920" y="4830520"/>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E6B0DB85-630C-4EB8-AB51-F49F82F8480D}"/>
              </a:ext>
            </a:extLst>
          </p:cNvPr>
          <p:cNvPicPr>
            <a:picLocks noChangeAspect="1"/>
          </p:cNvPicPr>
          <p:nvPr/>
        </p:nvPicPr>
        <p:blipFill>
          <a:blip r:embed="rId5"/>
          <a:stretch>
            <a:fillRect/>
          </a:stretch>
        </p:blipFill>
        <p:spPr>
          <a:xfrm>
            <a:off x="211401" y="4449261"/>
            <a:ext cx="3505504" cy="2126164"/>
          </a:xfrm>
          <a:prstGeom prst="rect">
            <a:avLst/>
          </a:prstGeom>
        </p:spPr>
      </p:pic>
      <p:sp>
        <p:nvSpPr>
          <p:cNvPr id="14" name="吹き出し: 角を丸めた四角形 13">
            <a:extLst>
              <a:ext uri="{FF2B5EF4-FFF2-40B4-BE49-F238E27FC236}">
                <a16:creationId xmlns:a16="http://schemas.microsoft.com/office/drawing/2014/main" id="{C29D558A-57F9-44E0-88D8-04EEA90DBE9E}"/>
              </a:ext>
            </a:extLst>
          </p:cNvPr>
          <p:cNvSpPr/>
          <p:nvPr/>
        </p:nvSpPr>
        <p:spPr>
          <a:xfrm>
            <a:off x="414429" y="5634037"/>
            <a:ext cx="2943506" cy="1084115"/>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ネームサーバー起動ボタンを押す</a:t>
            </a:r>
            <a:endParaRPr kumimoji="1" lang="ja-JP" altLang="en-US" dirty="0">
              <a:solidFill>
                <a:schemeClr val="tx1"/>
              </a:solidFill>
            </a:endParaRPr>
          </a:p>
        </p:txBody>
      </p:sp>
      <p:pic>
        <p:nvPicPr>
          <p:cNvPr id="15" name="図 14">
            <a:extLst>
              <a:ext uri="{FF2B5EF4-FFF2-40B4-BE49-F238E27FC236}">
                <a16:creationId xmlns:a16="http://schemas.microsoft.com/office/drawing/2014/main" id="{AD8EA3F0-D432-49C5-A8B8-1D9FA9C27D30}"/>
              </a:ext>
            </a:extLst>
          </p:cNvPr>
          <p:cNvPicPr>
            <a:picLocks noChangeAspect="1"/>
          </p:cNvPicPr>
          <p:nvPr/>
        </p:nvPicPr>
        <p:blipFill>
          <a:blip r:embed="rId6"/>
          <a:stretch>
            <a:fillRect/>
          </a:stretch>
        </p:blipFill>
        <p:spPr>
          <a:xfrm>
            <a:off x="1475445" y="5956175"/>
            <a:ext cx="718156" cy="718156"/>
          </a:xfrm>
          <a:prstGeom prst="rect">
            <a:avLst/>
          </a:prstGeom>
        </p:spPr>
      </p:pic>
      <p:sp>
        <p:nvSpPr>
          <p:cNvPr id="16" name="吹き出し: 角を丸めた四角形 15">
            <a:extLst>
              <a:ext uri="{FF2B5EF4-FFF2-40B4-BE49-F238E27FC236}">
                <a16:creationId xmlns:a16="http://schemas.microsoft.com/office/drawing/2014/main" id="{359D4450-3424-455F-AE50-6AEFB1C9F77D}"/>
              </a:ext>
            </a:extLst>
          </p:cNvPr>
          <p:cNvSpPr/>
          <p:nvPr/>
        </p:nvSpPr>
        <p:spPr>
          <a:xfrm>
            <a:off x="5167556" y="6200978"/>
            <a:ext cx="2943506" cy="599872"/>
          </a:xfrm>
          <a:prstGeom prst="wedgeRoundRectCallout">
            <a:avLst>
              <a:gd name="adj1" fmla="val -42206"/>
              <a:gd name="adj2" fmla="val -6604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左側のビューに「</a:t>
            </a:r>
            <a:r>
              <a:rPr lang="en-US" altLang="ja-JP" dirty="0">
                <a:solidFill>
                  <a:schemeClr val="tx1"/>
                </a:solidFill>
              </a:rPr>
              <a:t>localhost</a:t>
            </a:r>
            <a:r>
              <a:rPr lang="ja-JP" altLang="en-US" dirty="0">
                <a:solidFill>
                  <a:schemeClr val="tx1"/>
                </a:solidFill>
              </a:rPr>
              <a:t>」が追加されていたら接続成功</a:t>
            </a:r>
            <a:endParaRPr kumimoji="1" lang="ja-JP"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63</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63</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en-US" altLang="ja-JP" sz="1600" kern="0" dirty="0">
                <a:solidFill>
                  <a:srgbClr val="5F5F5F"/>
                </a:solidFill>
              </a:rPr>
              <a:t>USB</a:t>
            </a:r>
            <a:r>
              <a:rPr lang="ja-JP" altLang="en-US" sz="1600" kern="0" dirty="0">
                <a:solidFill>
                  <a:srgbClr val="5F5F5F"/>
                </a:solidFill>
              </a:rPr>
              <a:t>メモリ内の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en-US" altLang="ja-JP" sz="1400" kern="0" dirty="0">
                <a:solidFill>
                  <a:srgbClr val="5F5F5F"/>
                </a:solidFill>
              </a:rPr>
              <a:t>/build</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68</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68</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69</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2.0</a:t>
            </a:r>
            <a:r>
              <a:rPr lang="ja-JP" altLang="en-US" sz="2000" kern="0" dirty="0">
                <a:solidFill>
                  <a:srgbClr val="5F5F5F"/>
                </a:solidFill>
              </a:rPr>
              <a:t>、</a:t>
            </a:r>
            <a:r>
              <a:rPr lang="en-US" altLang="ja-JP" sz="2000" kern="0" dirty="0">
                <a:solidFill>
                  <a:srgbClr val="5F5F5F"/>
                </a:solidFill>
              </a:rPr>
              <a:t>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303875"/>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図 4">
            <a:extLst>
              <a:ext uri="{FF2B5EF4-FFF2-40B4-BE49-F238E27FC236}">
                <a16:creationId xmlns:a16="http://schemas.microsoft.com/office/drawing/2014/main" id="{0202A129-E5B4-46E3-9C17-719E2E280D4E}"/>
              </a:ext>
            </a:extLst>
          </p:cNvPr>
          <p:cNvPicPr>
            <a:picLocks noChangeAspect="1"/>
          </p:cNvPicPr>
          <p:nvPr/>
        </p:nvPicPr>
        <p:blipFill>
          <a:blip r:embed="rId4"/>
          <a:stretch>
            <a:fillRect/>
          </a:stretch>
        </p:blipFill>
        <p:spPr>
          <a:xfrm>
            <a:off x="1746993" y="1720850"/>
            <a:ext cx="5650013" cy="1450976"/>
          </a:xfrm>
          <a:prstGeom prst="rect">
            <a:avLst/>
          </a:prstGeom>
        </p:spPr>
      </p:pic>
      <p:sp>
        <p:nvSpPr>
          <p:cNvPr id="12" name="吹き出し: 角を丸めた四角形 11">
            <a:extLst>
              <a:ext uri="{FF2B5EF4-FFF2-40B4-BE49-F238E27FC236}">
                <a16:creationId xmlns:a16="http://schemas.microsoft.com/office/drawing/2014/main" id="{6BE6B4BF-92CD-41FE-82F9-A31BBAF26E99}"/>
              </a:ext>
            </a:extLst>
          </p:cNvPr>
          <p:cNvSpPr/>
          <p:nvPr/>
        </p:nvSpPr>
        <p:spPr>
          <a:xfrm>
            <a:off x="2366754" y="2398847"/>
            <a:ext cx="3735415" cy="1287328"/>
          </a:xfrm>
          <a:prstGeom prst="wedgeRoundRectCallout">
            <a:avLst>
              <a:gd name="adj1" fmla="val -25416"/>
              <a:gd name="adj2" fmla="val -8138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2000" dirty="0">
                <a:solidFill>
                  <a:schemeClr val="tx1"/>
                </a:solidFill>
              </a:rPr>
              <a:t>「</a:t>
            </a:r>
            <a:r>
              <a:rPr lang="en-US" altLang="ja-JP" sz="2000" dirty="0">
                <a:solidFill>
                  <a:schemeClr val="tx1"/>
                </a:solidFill>
              </a:rPr>
              <a:t>All Deactivate</a:t>
            </a:r>
            <a:r>
              <a:rPr lang="ja-JP" altLang="en-US" sz="2000" dirty="0">
                <a:solidFill>
                  <a:schemeClr val="tx1"/>
                </a:solidFill>
              </a:rPr>
              <a:t>」ボタンを押す</a:t>
            </a:r>
            <a:endParaRPr kumimoji="1" lang="ja-JP" altLang="en-US" sz="2000" dirty="0">
              <a:solidFill>
                <a:schemeClr val="tx1"/>
              </a:solidFill>
            </a:endParaRPr>
          </a:p>
        </p:txBody>
      </p:sp>
      <p:sp>
        <p:nvSpPr>
          <p:cNvPr id="13" name="正方形/長方形 12">
            <a:extLst>
              <a:ext uri="{FF2B5EF4-FFF2-40B4-BE49-F238E27FC236}">
                <a16:creationId xmlns:a16="http://schemas.microsoft.com/office/drawing/2014/main" id="{10D0A5C3-3043-4811-AE80-A32A20C45B0B}"/>
              </a:ext>
            </a:extLst>
          </p:cNvPr>
          <p:cNvSpPr/>
          <p:nvPr/>
        </p:nvSpPr>
        <p:spPr>
          <a:xfrm>
            <a:off x="2996825" y="1785582"/>
            <a:ext cx="360040" cy="315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C759F1C-229E-4F11-9BF6-DA6047D623B3}"/>
              </a:ext>
            </a:extLst>
          </p:cNvPr>
          <p:cNvPicPr>
            <a:picLocks noChangeAspect="1"/>
          </p:cNvPicPr>
          <p:nvPr/>
        </p:nvPicPr>
        <p:blipFill>
          <a:blip r:embed="rId5"/>
          <a:stretch>
            <a:fillRect/>
          </a:stretch>
        </p:blipFill>
        <p:spPr>
          <a:xfrm>
            <a:off x="3803851" y="2846484"/>
            <a:ext cx="698656" cy="69865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2" eaLnBrk="1" hangingPunct="1">
              <a:lnSpc>
                <a:spcPct val="80000"/>
              </a:lnSpc>
              <a:defRPr/>
            </a:pPr>
            <a:r>
              <a:rPr lang="ja-JP" altLang="en-US" sz="1400" b="1" kern="0" dirty="0">
                <a:solidFill>
                  <a:srgbClr val="FF0000"/>
                </a:solidFill>
              </a:rPr>
              <a:t>オンライン開催の場合は</a:t>
            </a:r>
            <a:r>
              <a:rPr lang="en-US" altLang="ja-JP" sz="1400" b="1" kern="0" dirty="0">
                <a:solidFill>
                  <a:srgbClr val="FF0000"/>
                </a:solidFill>
              </a:rPr>
              <a:t>Zoom</a:t>
            </a:r>
            <a:r>
              <a:rPr lang="ja-JP" altLang="en-US" sz="1400" b="1" kern="0" dirty="0">
                <a:solidFill>
                  <a:srgbClr val="FF0000"/>
                </a:solidFill>
              </a:rPr>
              <a:t>、</a:t>
            </a:r>
            <a:r>
              <a:rPr lang="en-US" altLang="ja-JP" sz="1400" b="1" kern="0">
                <a:solidFill>
                  <a:srgbClr val="FF0000"/>
                </a:solidFill>
              </a:rPr>
              <a:t>Teams</a:t>
            </a:r>
            <a:r>
              <a:rPr lang="ja-JP" altLang="en-US" sz="1400" b="1" kern="0">
                <a:solidFill>
                  <a:srgbClr val="FF0000"/>
                </a:solidFill>
              </a:rPr>
              <a:t>接続用</a:t>
            </a:r>
            <a:r>
              <a:rPr lang="ja-JP" altLang="en-US" sz="1400" b="1" kern="0" dirty="0">
                <a:solidFill>
                  <a:srgbClr val="FF0000"/>
                </a:solidFill>
              </a:rPr>
              <a:t>の</a:t>
            </a:r>
            <a:r>
              <a:rPr lang="en-US" altLang="ja-JP" sz="1400" b="1" kern="0" dirty="0">
                <a:solidFill>
                  <a:srgbClr val="FF0000"/>
                </a:solidFill>
              </a:rPr>
              <a:t>PC</a:t>
            </a:r>
            <a:r>
              <a:rPr lang="ja-JP" altLang="en-US" sz="1400" b="1" kern="0" dirty="0">
                <a:solidFill>
                  <a:srgbClr val="FF0000"/>
                </a:solidFill>
              </a:rPr>
              <a:t>、タブレット端末を用意してください。</a:t>
            </a:r>
            <a:endParaRPr lang="en-US" altLang="ja-JP" sz="1400" b="1" kern="0" dirty="0">
              <a:solidFill>
                <a:srgbClr val="FF0000"/>
              </a:solidFill>
            </a:endParaRPr>
          </a:p>
          <a:p>
            <a:pPr lvl="2" eaLnBrk="1" hangingPunct="1">
              <a:lnSpc>
                <a:spcPct val="80000"/>
              </a:lnSpc>
              <a:defRPr/>
            </a:pPr>
            <a:r>
              <a:rPr lang="ja-JP" altLang="en-US" sz="1400" b="1" kern="0" dirty="0">
                <a:solidFill>
                  <a:srgbClr val="FF0000"/>
                </a:solidFill>
              </a:rPr>
              <a:t>もしくは有線</a:t>
            </a:r>
            <a:r>
              <a:rPr lang="en-US" altLang="ja-JP" sz="1400" b="1" kern="0" dirty="0">
                <a:solidFill>
                  <a:srgbClr val="FF0000"/>
                </a:solidFill>
              </a:rPr>
              <a:t>LAN</a:t>
            </a:r>
            <a:r>
              <a:rPr lang="ja-JP" altLang="en-US" sz="1400" b="1" kern="0" dirty="0">
                <a:solidFill>
                  <a:srgbClr val="FF0000"/>
                </a:solidFill>
              </a:rPr>
              <a:t>でインターネットに接続する。</a:t>
            </a:r>
            <a:endParaRPr lang="en-US" altLang="ja-JP" sz="1400" b="1" kern="0" dirty="0">
              <a:solidFill>
                <a:srgbClr val="FF0000"/>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a:t>
            </a:r>
            <a:r>
              <a:rPr lang="en-US" altLang="ja-JP" sz="1600" kern="0" dirty="0" err="1">
                <a:solidFill>
                  <a:srgbClr val="FF0000"/>
                </a:solidFill>
              </a:rPr>
              <a:t>OpenRTP</a:t>
            </a:r>
            <a:r>
              <a:rPr lang="ja-JP" altLang="en-US" sz="1600" b="1" kern="0" dirty="0">
                <a:solidFill>
                  <a:srgbClr val="FF0000"/>
                </a:solidFill>
              </a:rPr>
              <a:t>、ネームサーバー、</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50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マウスを以下のどちらかと接続する</a:t>
            </a:r>
            <a:endParaRPr lang="en-US" altLang="ja-JP" sz="2200" kern="0" dirty="0">
              <a:solidFill>
                <a:srgbClr val="5F5F5F"/>
              </a:solidFill>
            </a:endParaRPr>
          </a:p>
          <a:p>
            <a:pPr lvl="1" eaLnBrk="1" hangingPunct="1">
              <a:lnSpc>
                <a:spcPct val="80000"/>
              </a:lnSpc>
              <a:defRPr/>
            </a:pPr>
            <a:r>
              <a:rPr lang="ja-JP" altLang="en-US" sz="2000" kern="0" dirty="0">
                <a:solidFill>
                  <a:srgbClr val="FF0000"/>
                </a:solidFill>
              </a:rPr>
              <a:t>リチウムポリマーバッテリー</a:t>
            </a:r>
            <a:endParaRPr lang="en-US" altLang="ja-JP" sz="2000" kern="0" dirty="0">
              <a:solidFill>
                <a:srgbClr val="FF0000"/>
              </a:solidFill>
            </a:endParaRPr>
          </a:p>
          <a:p>
            <a:pPr lvl="2" eaLnBrk="1" hangingPunct="1">
              <a:lnSpc>
                <a:spcPct val="80000"/>
              </a:lnSpc>
              <a:defRPr/>
            </a:pPr>
            <a:r>
              <a:rPr lang="ja-JP" altLang="en-US" sz="2000" kern="0" dirty="0">
                <a:solidFill>
                  <a:srgbClr val="5F5F5F"/>
                </a:solidFill>
              </a:rPr>
              <a:t>充電が必要</a:t>
            </a:r>
            <a:r>
              <a:rPr lang="en-US" altLang="ja-JP" sz="2000" kern="0" dirty="0">
                <a:solidFill>
                  <a:srgbClr val="5F5F5F"/>
                </a:solidFill>
              </a:rPr>
              <a:t>(</a:t>
            </a:r>
            <a:r>
              <a:rPr lang="ja-JP" altLang="en-US" sz="2000" kern="0" dirty="0">
                <a:solidFill>
                  <a:srgbClr val="5F5F5F"/>
                </a:solidFill>
              </a:rPr>
              <a:t>配布したバッテリーは充電済み</a:t>
            </a:r>
            <a:r>
              <a:rPr lang="en-US" altLang="ja-JP" sz="2000" kern="0" dirty="0">
                <a:solidFill>
                  <a:srgbClr val="5F5F5F"/>
                </a:solidFill>
              </a:rPr>
              <a:t>)</a:t>
            </a:r>
          </a:p>
          <a:p>
            <a:pPr lvl="2" eaLnBrk="1" hangingPunct="1">
              <a:lnSpc>
                <a:spcPct val="80000"/>
              </a:lnSpc>
              <a:defRPr/>
            </a:pPr>
            <a:endParaRPr lang="en-US" altLang="ja-JP" sz="2000" kern="0" dirty="0">
              <a:solidFill>
                <a:srgbClr val="5F5F5F"/>
              </a:solidFill>
            </a:endParaRPr>
          </a:p>
          <a:p>
            <a:pPr lvl="2" eaLnBrk="1" hangingPunct="1">
              <a:lnSpc>
                <a:spcPct val="80000"/>
              </a:lnSpc>
              <a:defRPr/>
            </a:pP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2" eaLnBrk="1" hangingPunct="1">
              <a:lnSpc>
                <a:spcPct val="80000"/>
              </a:lnSpc>
              <a:defRPr/>
            </a:pPr>
            <a:r>
              <a:rPr lang="en-US" altLang="ja-JP" sz="2000" kern="0" dirty="0">
                <a:solidFill>
                  <a:srgbClr val="5F5F5F"/>
                </a:solidFill>
              </a:rPr>
              <a:t>VH3</a:t>
            </a:r>
            <a:r>
              <a:rPr lang="ja-JP" altLang="en-US" sz="2000" kern="0" dirty="0">
                <a:solidFill>
                  <a:srgbClr val="5F5F5F"/>
                </a:solidFill>
              </a:rPr>
              <a:t>ピンで</a:t>
            </a:r>
            <a:r>
              <a:rPr lang="en-US" altLang="ja-JP" sz="2000" kern="0" dirty="0">
                <a:solidFill>
                  <a:srgbClr val="5F5F5F"/>
                </a:solidFill>
              </a:rPr>
              <a:t>Raspberry Pi</a:t>
            </a:r>
            <a:r>
              <a:rPr lang="ja-JP" altLang="en-US" sz="2000" kern="0" dirty="0">
                <a:solidFill>
                  <a:srgbClr val="5F5F5F"/>
                </a:solidFill>
              </a:rPr>
              <a:t>マウスと接続する</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lvl="1" eaLnBrk="1" hangingPunct="1">
              <a:lnSpc>
                <a:spcPct val="80000"/>
              </a:lnSpc>
              <a:defRPr/>
            </a:pPr>
            <a:r>
              <a:rPr lang="ja-JP" altLang="en-US" sz="2000" kern="0" dirty="0">
                <a:solidFill>
                  <a:srgbClr val="FF0000"/>
                </a:solidFill>
              </a:rPr>
              <a:t>電源ケーブル</a:t>
            </a:r>
            <a:endParaRPr lang="en-US" altLang="ja-JP" sz="2000" kern="0" dirty="0">
              <a:solidFill>
                <a:srgbClr val="FF0000"/>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Rapberry</a:t>
            </a:r>
            <a:r>
              <a:rPr lang="en-US" altLang="ja-JP" sz="3200" dirty="0">
                <a:solidFill>
                  <a:srgbClr val="5F5F5F"/>
                </a:solidFill>
              </a:rPr>
              <a:t> Pi</a:t>
            </a:r>
            <a:r>
              <a:rPr lang="ja-JP" altLang="en-US" sz="3200" dirty="0">
                <a:solidFill>
                  <a:srgbClr val="5F5F5F"/>
                </a:solidFill>
              </a:rPr>
              <a:t>マウスの電源について</a:t>
            </a:r>
            <a:endParaRPr lang="en-US" altLang="ja-JP" sz="3200" dirty="0">
              <a:solidFill>
                <a:srgbClr val="5F5F5F"/>
              </a:solidFill>
            </a:endParaRPr>
          </a:p>
        </p:txBody>
      </p:sp>
      <p:pic>
        <p:nvPicPr>
          <p:cNvPr id="6" name="図 5">
            <a:extLst>
              <a:ext uri="{FF2B5EF4-FFF2-40B4-BE49-F238E27FC236}">
                <a16:creationId xmlns:a16="http://schemas.microsoft.com/office/drawing/2014/main" id="{C2E71D1E-8C4A-479F-9652-0CDA93309CE1}"/>
              </a:ext>
            </a:extLst>
          </p:cNvPr>
          <p:cNvPicPr>
            <a:picLocks noChangeAspect="1"/>
          </p:cNvPicPr>
          <p:nvPr/>
        </p:nvPicPr>
        <p:blipFill>
          <a:blip r:embed="rId3"/>
          <a:stretch>
            <a:fillRect/>
          </a:stretch>
        </p:blipFill>
        <p:spPr>
          <a:xfrm>
            <a:off x="1726895" y="2201761"/>
            <a:ext cx="5295238" cy="1390476"/>
          </a:xfrm>
          <a:prstGeom prst="rect">
            <a:avLst/>
          </a:prstGeom>
        </p:spPr>
      </p:pic>
      <p:pic>
        <p:nvPicPr>
          <p:cNvPr id="7" name="図 6">
            <a:extLst>
              <a:ext uri="{FF2B5EF4-FFF2-40B4-BE49-F238E27FC236}">
                <a16:creationId xmlns:a16="http://schemas.microsoft.com/office/drawing/2014/main" id="{F3F0DD5A-09FE-4477-B784-589AC1D9D4FD}"/>
              </a:ext>
            </a:extLst>
          </p:cNvPr>
          <p:cNvPicPr>
            <a:picLocks noChangeAspect="1"/>
          </p:cNvPicPr>
          <p:nvPr/>
        </p:nvPicPr>
        <p:blipFill>
          <a:blip r:embed="rId4"/>
          <a:stretch>
            <a:fillRect/>
          </a:stretch>
        </p:blipFill>
        <p:spPr>
          <a:xfrm>
            <a:off x="5030783" y="3960674"/>
            <a:ext cx="2772845" cy="2267106"/>
          </a:xfrm>
          <a:prstGeom prst="rect">
            <a:avLst/>
          </a:prstGeom>
        </p:spPr>
      </p:pic>
      <p:sp>
        <p:nvSpPr>
          <p:cNvPr id="13" name="楕円 12">
            <a:extLst>
              <a:ext uri="{FF2B5EF4-FFF2-40B4-BE49-F238E27FC236}">
                <a16:creationId xmlns:a16="http://schemas.microsoft.com/office/drawing/2014/main" id="{CF2B2369-03C2-4078-89BA-14F9DEF8FD72}"/>
              </a:ext>
            </a:extLst>
          </p:cNvPr>
          <p:cNvSpPr/>
          <p:nvPr/>
        </p:nvSpPr>
        <p:spPr>
          <a:xfrm>
            <a:off x="6309730" y="4457425"/>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CB3C2659-2F64-459A-98A1-BB9EC34E91F1}"/>
              </a:ext>
            </a:extLst>
          </p:cNvPr>
          <p:cNvPicPr>
            <a:picLocks noChangeAspect="1"/>
          </p:cNvPicPr>
          <p:nvPr/>
        </p:nvPicPr>
        <p:blipFill>
          <a:blip r:embed="rId5"/>
          <a:stretch>
            <a:fillRect/>
          </a:stretch>
        </p:blipFill>
        <p:spPr>
          <a:xfrm>
            <a:off x="1858756" y="3960674"/>
            <a:ext cx="2591428" cy="2098580"/>
          </a:xfrm>
          <a:prstGeom prst="rect">
            <a:avLst/>
          </a:prstGeom>
        </p:spPr>
      </p:pic>
      <p:sp>
        <p:nvSpPr>
          <p:cNvPr id="4" name="楕円 3">
            <a:extLst>
              <a:ext uri="{FF2B5EF4-FFF2-40B4-BE49-F238E27FC236}">
                <a16:creationId xmlns:a16="http://schemas.microsoft.com/office/drawing/2014/main" id="{923B1E34-29CB-4DB0-81C9-3A8C6482CB40}"/>
              </a:ext>
            </a:extLst>
          </p:cNvPr>
          <p:cNvSpPr/>
          <p:nvPr/>
        </p:nvSpPr>
        <p:spPr>
          <a:xfrm>
            <a:off x="3703263" y="4469390"/>
            <a:ext cx="945105" cy="6164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F3C6C72E-038C-4779-936A-60976CEC2E86}"/>
              </a:ext>
            </a:extLst>
          </p:cNvPr>
          <p:cNvSpPr/>
          <p:nvPr/>
        </p:nvSpPr>
        <p:spPr>
          <a:xfrm>
            <a:off x="2561004" y="4614293"/>
            <a:ext cx="675075" cy="3914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8054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714EF6B-AF28-4BBC-9A8B-5A95C613DADF}"/>
              </a:ext>
            </a:extLst>
          </p:cNvPr>
          <p:cNvPicPr>
            <a:picLocks noChangeAspect="1"/>
          </p:cNvPicPr>
          <p:nvPr/>
        </p:nvPicPr>
        <p:blipFill>
          <a:blip r:embed="rId3"/>
          <a:stretch>
            <a:fillRect/>
          </a:stretch>
        </p:blipFill>
        <p:spPr>
          <a:xfrm>
            <a:off x="5674608" y="2577986"/>
            <a:ext cx="3308827" cy="3226294"/>
          </a:xfrm>
          <a:prstGeom prst="rect">
            <a:avLst/>
          </a:prstGeom>
        </p:spPr>
      </p:pic>
      <p:pic>
        <p:nvPicPr>
          <p:cNvPr id="21" name="図 20">
            <a:extLst>
              <a:ext uri="{FF2B5EF4-FFF2-40B4-BE49-F238E27FC236}">
                <a16:creationId xmlns:a16="http://schemas.microsoft.com/office/drawing/2014/main" id="{98208642-F744-4710-9349-73312E9209B5}"/>
              </a:ext>
            </a:extLst>
          </p:cNvPr>
          <p:cNvPicPr>
            <a:picLocks noChangeAspect="1"/>
          </p:cNvPicPr>
          <p:nvPr/>
        </p:nvPicPr>
        <p:blipFill>
          <a:blip r:embed="rId4"/>
          <a:stretch>
            <a:fillRect/>
          </a:stretch>
        </p:blipFill>
        <p:spPr>
          <a:xfrm>
            <a:off x="160565" y="1871613"/>
            <a:ext cx="4501445" cy="2097447"/>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電源ケーブルの接続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626469" y="1268413"/>
            <a:ext cx="8326438" cy="72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充電が</a:t>
            </a:r>
            <a:r>
              <a:rPr lang="ja-JP" altLang="en-US" sz="2000" kern="0" dirty="0">
                <a:solidFill>
                  <a:schemeClr val="tx1">
                    <a:lumMod val="75000"/>
                    <a:lumOff val="25000"/>
                  </a:schemeClr>
                </a:solidFill>
              </a:rPr>
              <a:t>切れる</a:t>
            </a:r>
            <a:r>
              <a:rPr lang="ja-JP" altLang="en-US" sz="2000" kern="0" dirty="0">
                <a:solidFill>
                  <a:srgbClr val="5F5F5F"/>
                </a:solidFill>
              </a:rPr>
              <a:t>ことがあるのでこちら推奨</a:t>
            </a:r>
            <a:endParaRPr lang="en-US" altLang="ja-JP" sz="2000" kern="0" dirty="0">
              <a:solidFill>
                <a:srgbClr val="5F5F5F"/>
              </a:solidFill>
            </a:endParaRPr>
          </a:p>
          <a:p>
            <a:pPr eaLnBrk="1" hangingPunct="1">
              <a:lnSpc>
                <a:spcPct val="80000"/>
              </a:lnSpc>
              <a:defRPr/>
            </a:pPr>
            <a:r>
              <a:rPr lang="en-US" altLang="ja-JP" sz="2000" kern="0" dirty="0">
                <a:solidFill>
                  <a:srgbClr val="5F5F5F"/>
                </a:solidFill>
              </a:rPr>
              <a:t>3</a:t>
            </a:r>
            <a:r>
              <a:rPr lang="ja-JP" altLang="en-US" sz="2000" kern="0" dirty="0">
                <a:solidFill>
                  <a:srgbClr val="5F5F5F"/>
                </a:solidFill>
              </a:rPr>
              <a:t>本のケーブルを接続する</a:t>
            </a:r>
            <a:endParaRPr lang="en-US" altLang="ja-JP" sz="2000" kern="0" dirty="0">
              <a:solidFill>
                <a:srgbClr val="5F5F5F"/>
              </a:solidFill>
            </a:endParaRPr>
          </a:p>
          <a:p>
            <a:pPr marL="914400" lvl="2" indent="0" eaLnBrk="1" hangingPunct="1">
              <a:lnSpc>
                <a:spcPct val="80000"/>
              </a:lnSpc>
              <a:buNone/>
              <a:defRPr/>
            </a:pPr>
            <a:endParaRPr lang="en-US" altLang="ja-JP" sz="1600" kern="0" dirty="0">
              <a:solidFill>
                <a:srgbClr val="FF0000"/>
              </a:solidFill>
            </a:endParaRPr>
          </a:p>
        </p:txBody>
      </p:sp>
      <p:sp>
        <p:nvSpPr>
          <p:cNvPr id="8" name="矢印: 右 7">
            <a:extLst>
              <a:ext uri="{FF2B5EF4-FFF2-40B4-BE49-F238E27FC236}">
                <a16:creationId xmlns:a16="http://schemas.microsoft.com/office/drawing/2014/main" id="{4ED10CFB-618C-4E62-B9D2-DC013B263845}"/>
              </a:ext>
            </a:extLst>
          </p:cNvPr>
          <p:cNvSpPr/>
          <p:nvPr/>
        </p:nvSpPr>
        <p:spPr>
          <a:xfrm rot="21034684">
            <a:off x="1166097" y="202334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B0CCD01-AF46-4B5B-9F0A-908A47E91EA9}"/>
              </a:ext>
            </a:extLst>
          </p:cNvPr>
          <p:cNvSpPr/>
          <p:nvPr/>
        </p:nvSpPr>
        <p:spPr>
          <a:xfrm rot="8616656">
            <a:off x="3500502" y="2540374"/>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B2DCFCDA-1EBC-40EA-BD48-02AFE7F6C979}"/>
              </a:ext>
            </a:extLst>
          </p:cNvPr>
          <p:cNvSpPr/>
          <p:nvPr/>
        </p:nvSpPr>
        <p:spPr>
          <a:xfrm rot="8978493">
            <a:off x="505468" y="3765359"/>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6A5150F6-45EE-4E1F-8431-19E2FFA252A1}"/>
              </a:ext>
            </a:extLst>
          </p:cNvPr>
          <p:cNvSpPr/>
          <p:nvPr/>
        </p:nvSpPr>
        <p:spPr>
          <a:xfrm rot="19650518">
            <a:off x="4086157" y="3390606"/>
            <a:ext cx="543246" cy="22738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E2DDF15B-6919-4EAA-8A1F-7D8A31CE910E}"/>
              </a:ext>
            </a:extLst>
          </p:cNvPr>
          <p:cNvSpPr/>
          <p:nvPr/>
        </p:nvSpPr>
        <p:spPr>
          <a:xfrm>
            <a:off x="43795" y="4217588"/>
            <a:ext cx="4900796" cy="550865"/>
          </a:xfrm>
          <a:prstGeom prst="wedgeRectCallout">
            <a:avLst>
              <a:gd name="adj1" fmla="val -32123"/>
              <a:gd name="adj2" fmla="val -847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コンセントに接続</a:t>
            </a:r>
            <a:endParaRPr kumimoji="1" lang="en-US" altLang="ja-JP" sz="1800" dirty="0">
              <a:solidFill>
                <a:schemeClr val="tx1"/>
              </a:solidFill>
            </a:endParaRPr>
          </a:p>
          <a:p>
            <a:r>
              <a:rPr kumimoji="1" lang="ja-JP" altLang="en-US" sz="1800" dirty="0">
                <a:solidFill>
                  <a:schemeClr val="tx1"/>
                </a:solidFill>
              </a:rPr>
              <a:t>必要に</a:t>
            </a:r>
            <a:r>
              <a:rPr lang="ja-JP" altLang="en-US" sz="1800" dirty="0">
                <a:solidFill>
                  <a:schemeClr val="tx1"/>
                </a:solidFill>
              </a:rPr>
              <a:t>応じて</a:t>
            </a:r>
            <a:r>
              <a:rPr lang="en-US" altLang="ja-JP" sz="1800" dirty="0">
                <a:solidFill>
                  <a:schemeClr val="tx1"/>
                </a:solidFill>
              </a:rPr>
              <a:t>3P→2P</a:t>
            </a:r>
            <a:r>
              <a:rPr lang="ja-JP" altLang="en-US" sz="1800" dirty="0">
                <a:solidFill>
                  <a:schemeClr val="tx1"/>
                </a:solidFill>
              </a:rPr>
              <a:t>変換アダプターを使用する</a:t>
            </a:r>
            <a:endParaRPr kumimoji="1" lang="ja-JP" altLang="en-US" sz="1800" dirty="0">
              <a:solidFill>
                <a:schemeClr val="tx1"/>
              </a:solidFill>
            </a:endParaRPr>
          </a:p>
        </p:txBody>
      </p:sp>
      <p:sp>
        <p:nvSpPr>
          <p:cNvPr id="18" name="吹き出し: 四角形 17">
            <a:extLst>
              <a:ext uri="{FF2B5EF4-FFF2-40B4-BE49-F238E27FC236}">
                <a16:creationId xmlns:a16="http://schemas.microsoft.com/office/drawing/2014/main" id="{A8B95CCC-77C4-4F90-B95B-08C618412B2B}"/>
              </a:ext>
            </a:extLst>
          </p:cNvPr>
          <p:cNvSpPr/>
          <p:nvPr/>
        </p:nvSpPr>
        <p:spPr>
          <a:xfrm>
            <a:off x="4572000" y="1853825"/>
            <a:ext cx="2659167" cy="610238"/>
          </a:xfrm>
          <a:prstGeom prst="wedgeRectCallout">
            <a:avLst>
              <a:gd name="adj1" fmla="val -53232"/>
              <a:gd name="adj2" fmla="val 16885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Raspberry Pi</a:t>
            </a:r>
            <a:r>
              <a:rPr kumimoji="1" lang="ja-JP" altLang="en-US" sz="1800" dirty="0">
                <a:solidFill>
                  <a:schemeClr val="tx1"/>
                </a:solidFill>
              </a:rPr>
              <a:t>マウスに接続する。</a:t>
            </a:r>
            <a:endParaRPr kumimoji="1" lang="en-US" altLang="ja-JP" sz="1800" dirty="0">
              <a:solidFill>
                <a:schemeClr val="tx1"/>
              </a:solidFill>
            </a:endParaRPr>
          </a:p>
        </p:txBody>
      </p:sp>
      <p:sp>
        <p:nvSpPr>
          <p:cNvPr id="19" name="楕円 18">
            <a:extLst>
              <a:ext uri="{FF2B5EF4-FFF2-40B4-BE49-F238E27FC236}">
                <a16:creationId xmlns:a16="http://schemas.microsoft.com/office/drawing/2014/main" id="{A78089E7-BEF5-4800-B871-CD3346140F0B}"/>
              </a:ext>
            </a:extLst>
          </p:cNvPr>
          <p:cNvSpPr/>
          <p:nvPr/>
        </p:nvSpPr>
        <p:spPr>
          <a:xfrm>
            <a:off x="7058321" y="3564362"/>
            <a:ext cx="1111483" cy="11701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EE1B7F9E-A545-442B-86A1-AC9EFBC2BACB}"/>
              </a:ext>
            </a:extLst>
          </p:cNvPr>
          <p:cNvPicPr>
            <a:picLocks noChangeAspect="1"/>
          </p:cNvPicPr>
          <p:nvPr/>
        </p:nvPicPr>
        <p:blipFill>
          <a:blip r:embed="rId5"/>
          <a:stretch>
            <a:fillRect/>
          </a:stretch>
        </p:blipFill>
        <p:spPr>
          <a:xfrm>
            <a:off x="304702" y="4871610"/>
            <a:ext cx="4213170" cy="1926663"/>
          </a:xfrm>
          <a:prstGeom prst="rect">
            <a:avLst/>
          </a:prstGeom>
        </p:spPr>
      </p:pic>
    </p:spTree>
    <p:extLst>
      <p:ext uri="{BB962C8B-B14F-4D97-AF65-F5344CB8AC3E}">
        <p14:creationId xmlns:p14="http://schemas.microsoft.com/office/powerpoint/2010/main" val="283597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の起動</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en-US" altLang="ja-JP" sz="1400" kern="0" dirty="0">
                <a:solidFill>
                  <a:srgbClr val="5F5F5F"/>
                </a:solidFill>
              </a:rPr>
              <a:t>(</a:t>
            </a:r>
            <a:r>
              <a:rPr lang="ja-JP" altLang="en-US" sz="1400" kern="0" dirty="0">
                <a:solidFill>
                  <a:srgbClr val="5F5F5F"/>
                </a:solidFill>
              </a:rPr>
              <a:t>もしくは</a:t>
            </a:r>
            <a:r>
              <a:rPr lang="en-US" altLang="ja-JP" sz="1400" kern="0" dirty="0" err="1">
                <a:solidFill>
                  <a:srgbClr val="5F5F5F"/>
                </a:solidFill>
              </a:rPr>
              <a:t>RPiMouse_xx</a:t>
            </a:r>
            <a:r>
              <a:rPr lang="en-US" altLang="ja-JP" sz="1400" kern="0" dirty="0">
                <a:solidFill>
                  <a:srgbClr val="5F5F5F"/>
                </a:solidFill>
              </a:rPr>
              <a:t>)</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b="1" kern="0" dirty="0" err="1">
                <a:solidFill>
                  <a:schemeClr val="tx1">
                    <a:lumMod val="75000"/>
                    <a:lumOff val="25000"/>
                  </a:schemeClr>
                </a:solidFill>
              </a:rPr>
              <a:t>RaspberryPi</a:t>
            </a:r>
            <a:r>
              <a:rPr lang="en-US" altLang="ja-JP" sz="1800" b="1" kern="0" dirty="0">
                <a:solidFill>
                  <a:schemeClr val="tx1">
                    <a:lumMod val="75000"/>
                    <a:lumOff val="25000"/>
                  </a:schemeClr>
                </a:solidFill>
              </a:rPr>
              <a:t> Mouse</a:t>
            </a:r>
            <a:r>
              <a:rPr lang="ja-JP" altLang="en-US" sz="1800" b="1" kern="0" dirty="0">
                <a:solidFill>
                  <a:schemeClr val="tx1">
                    <a:lumMod val="75000"/>
                    <a:lumOff val="25000"/>
                  </a:schemeClr>
                </a:solidFill>
              </a:rPr>
              <a:t> </a:t>
            </a:r>
            <a:r>
              <a:rPr lang="en-US" altLang="ja-JP" sz="1800" b="1" kern="0" dirty="0">
                <a:solidFill>
                  <a:schemeClr val="tx1">
                    <a:lumMod val="75000"/>
                    <a:lumOff val="25000"/>
                  </a:schemeClr>
                </a:solidFill>
              </a:rPr>
              <a:t>V3</a:t>
            </a:r>
            <a:r>
              <a:rPr lang="en-US" altLang="ja-JP" sz="1800" kern="0" dirty="0">
                <a:solidFill>
                  <a:schemeClr val="tx1">
                    <a:lumMod val="75000"/>
                    <a:lumOff val="25000"/>
                  </a:schemeClr>
                </a:solidFill>
              </a:rPr>
              <a:t> (LiDAR</a:t>
            </a:r>
            <a:r>
              <a:rPr lang="ja-JP" altLang="en-US" sz="1800" kern="0" dirty="0">
                <a:solidFill>
                  <a:schemeClr val="tx1">
                    <a:lumMod val="75000"/>
                    <a:lumOff val="25000"/>
                  </a:schemeClr>
                </a:solidFill>
              </a:rPr>
              <a:t>が付属している</a:t>
            </a:r>
            <a:r>
              <a:rPr lang="en-US" altLang="ja-JP" sz="1800" kern="0" dirty="0">
                <a:solidFill>
                  <a:schemeClr val="tx1">
                    <a:lumMod val="75000"/>
                    <a:lumOff val="25000"/>
                  </a:schemeClr>
                </a:solidFill>
              </a:rPr>
              <a:t>) </a:t>
            </a:r>
            <a:r>
              <a:rPr lang="ja-JP" altLang="en-US" sz="1800" kern="0" dirty="0">
                <a:solidFill>
                  <a:schemeClr val="tx1">
                    <a:lumMod val="75000"/>
                    <a:lumOff val="25000"/>
                  </a:schemeClr>
                </a:solidFill>
              </a:rPr>
              <a:t>の</a:t>
            </a:r>
            <a:r>
              <a:rPr lang="ja-JP" altLang="en-US" sz="1800" kern="0" dirty="0">
                <a:solidFill>
                  <a:srgbClr val="5F5F5F"/>
                </a:solidFill>
              </a:rPr>
              <a:t>場合、ネームサーバー、</a:t>
            </a:r>
            <a:r>
              <a:rPr lang="en-US" altLang="ja-JP" sz="1800" kern="0" dirty="0">
                <a:solidFill>
                  <a:srgbClr val="5F5F5F"/>
                </a:solidFill>
              </a:rPr>
              <a:t>RTC</a:t>
            </a:r>
            <a:r>
              <a:rPr lang="ja-JP" altLang="en-US" sz="1800" kern="0" dirty="0">
                <a:solidFill>
                  <a:srgbClr val="5F5F5F"/>
                </a:solidFill>
              </a:rPr>
              <a:t>が自動起動しないため、</a:t>
            </a:r>
            <a:r>
              <a:rPr lang="en-US" altLang="ja-JP" sz="1800" kern="0" dirty="0">
                <a:solidFill>
                  <a:srgbClr val="5F5F5F"/>
                </a:solidFill>
              </a:rPr>
              <a:t>WEB</a:t>
            </a:r>
            <a:r>
              <a:rPr lang="ja-JP" altLang="en-US" sz="1800" kern="0" dirty="0">
                <a:solidFill>
                  <a:srgbClr val="5F5F5F"/>
                </a:solidFill>
              </a:rPr>
              <a:t>ブラウザからの操作で起動する必要がある。</a:t>
            </a:r>
            <a:endParaRPr lang="en-US" altLang="ja-JP" sz="1800" kern="0" dirty="0">
              <a:solidFill>
                <a:srgbClr val="5F5F5F"/>
              </a:solidFill>
            </a:endParaRPr>
          </a:p>
        </p:txBody>
      </p:sp>
      <p:pic>
        <p:nvPicPr>
          <p:cNvPr id="2050" name="Picture 2">
            <a:extLst>
              <a:ext uri="{FF2B5EF4-FFF2-40B4-BE49-F238E27FC236}">
                <a16:creationId xmlns:a16="http://schemas.microsoft.com/office/drawing/2014/main" id="{612F49E7-550C-4597-81E4-17A415F7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893906"/>
            <a:ext cx="2146589" cy="21083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Chrome</a:t>
            </a:r>
            <a:r>
              <a:rPr lang="ja-JP" altLang="en-US" sz="1800" kern="0" dirty="0">
                <a:solidFill>
                  <a:srgbClr val="5F5F5F"/>
                </a:solidFill>
              </a:rPr>
              <a:t>、</a:t>
            </a:r>
            <a:r>
              <a:rPr lang="en-US" altLang="ja-JP" sz="1800" kern="0" dirty="0">
                <a:solidFill>
                  <a:srgbClr val="5F5F5F"/>
                </a:solidFill>
              </a:rPr>
              <a:t>Firefox</a:t>
            </a:r>
            <a:r>
              <a:rPr lang="ja-JP" altLang="en-US" sz="1800" kern="0" dirty="0">
                <a:solidFill>
                  <a:srgbClr val="5F5F5F"/>
                </a:solidFill>
              </a:rPr>
              <a:t>、</a:t>
            </a:r>
            <a:r>
              <a:rPr lang="en-US" altLang="ja-JP" sz="1800" kern="0" dirty="0">
                <a:solidFill>
                  <a:srgbClr val="5F5F5F"/>
                </a:solidFill>
              </a:rPr>
              <a:t>Edge</a:t>
            </a:r>
            <a:r>
              <a:rPr lang="ja-JP" altLang="en-US" sz="1800" kern="0" dirty="0">
                <a:solidFill>
                  <a:srgbClr val="5F5F5F"/>
                </a:solidFill>
              </a:rPr>
              <a:t>等で</a:t>
            </a:r>
            <a:r>
              <a:rPr lang="en-US" altLang="ja-JP" sz="1800" b="1" kern="0" dirty="0">
                <a:solidFill>
                  <a:srgbClr val="FF0000"/>
                </a:solidFill>
              </a:rPr>
              <a:t>192.168.11.1</a:t>
            </a:r>
            <a:r>
              <a:rPr lang="ja-JP" altLang="en-US" sz="1800" kern="0" dirty="0">
                <a:solidFill>
                  <a:srgbClr val="5F5F5F"/>
                </a:solidFill>
              </a:rPr>
              <a:t>にアクセスする。</a:t>
            </a:r>
            <a:endParaRPr lang="en-US" altLang="ja-JP" sz="1800" kern="0" dirty="0">
              <a:solidFill>
                <a:srgbClr val="5F5F5F"/>
              </a:solidFill>
            </a:endParaRPr>
          </a:p>
        </p:txBody>
      </p:sp>
      <p:pic>
        <p:nvPicPr>
          <p:cNvPr id="2" name="図 1">
            <a:extLst>
              <a:ext uri="{FF2B5EF4-FFF2-40B4-BE49-F238E27FC236}">
                <a16:creationId xmlns:a16="http://schemas.microsoft.com/office/drawing/2014/main" id="{73201B7B-1DCE-452E-9AAD-4D480739CED7}"/>
              </a:ext>
            </a:extLst>
          </p:cNvPr>
          <p:cNvPicPr>
            <a:picLocks noChangeAspect="1"/>
          </p:cNvPicPr>
          <p:nvPr/>
        </p:nvPicPr>
        <p:blipFill>
          <a:blip r:embed="rId4"/>
          <a:stretch>
            <a:fillRect/>
          </a:stretch>
        </p:blipFill>
        <p:spPr>
          <a:xfrm>
            <a:off x="3001894" y="2519399"/>
            <a:ext cx="5994469" cy="3463616"/>
          </a:xfrm>
          <a:prstGeom prst="rect">
            <a:avLst/>
          </a:prstGeom>
        </p:spPr>
      </p:pic>
      <p:sp>
        <p:nvSpPr>
          <p:cNvPr id="3" name="正方形/長方形 2">
            <a:extLst>
              <a:ext uri="{FF2B5EF4-FFF2-40B4-BE49-F238E27FC236}">
                <a16:creationId xmlns:a16="http://schemas.microsoft.com/office/drawing/2014/main" id="{E5BD9608-AB33-44F6-9B9E-B60633DEC755}"/>
              </a:ext>
            </a:extLst>
          </p:cNvPr>
          <p:cNvSpPr/>
          <p:nvPr/>
        </p:nvSpPr>
        <p:spPr>
          <a:xfrm>
            <a:off x="5157065" y="2843935"/>
            <a:ext cx="855095" cy="300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3847655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404946" y="1264463"/>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ネームサーバーを起動する</a:t>
            </a:r>
            <a:endParaRPr lang="en-US" altLang="ja-JP" sz="2400" kern="0" dirty="0">
              <a:solidFill>
                <a:srgbClr val="5F5F5F"/>
              </a:solidFill>
            </a:endParaRPr>
          </a:p>
          <a:p>
            <a:pPr lvl="1" eaLnBrk="1" hangingPunct="1">
              <a:lnSpc>
                <a:spcPct val="80000"/>
              </a:lnSpc>
              <a:defRPr/>
            </a:pPr>
            <a:r>
              <a:rPr lang="en-US" altLang="ja-JP" sz="2000" kern="0" dirty="0">
                <a:solidFill>
                  <a:srgbClr val="FF0000"/>
                </a:solidFill>
              </a:rPr>
              <a:t>Start </a:t>
            </a:r>
            <a:r>
              <a:rPr lang="en-US" altLang="ja-JP" sz="2000" kern="0" dirty="0" err="1">
                <a:solidFill>
                  <a:srgbClr val="FF0000"/>
                </a:solidFill>
              </a:rPr>
              <a:t>NameServer</a:t>
            </a:r>
            <a:r>
              <a:rPr lang="ja-JP" altLang="en-US" sz="2000" kern="0" dirty="0">
                <a:solidFill>
                  <a:srgbClr val="5F5F5F"/>
                </a:solidFill>
              </a:rPr>
              <a:t>ボタンを押す</a:t>
            </a:r>
            <a:endParaRPr lang="en-US" altLang="ja-JP" sz="20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en-US" altLang="ja-JP" sz="1800" kern="0" dirty="0" err="1">
                <a:solidFill>
                  <a:srgbClr val="FF0000"/>
                </a:solidFill>
              </a:rPr>
              <a:t>RaspberryPiMouseRTC</a:t>
            </a:r>
            <a:r>
              <a:rPr lang="ja-JP" altLang="en-US" sz="1800" kern="0" dirty="0">
                <a:solidFill>
                  <a:srgbClr val="5F5F5F"/>
                </a:solidFill>
              </a:rPr>
              <a:t>の</a:t>
            </a:r>
            <a:r>
              <a:rPr lang="en-US" altLang="ja-JP" sz="1800" kern="0" dirty="0">
                <a:solidFill>
                  <a:srgbClr val="FF0000"/>
                </a:solidFill>
              </a:rPr>
              <a:t>Start</a:t>
            </a:r>
            <a:r>
              <a:rPr lang="ja-JP" altLang="en-US" sz="1800" kern="0" dirty="0">
                <a:solidFill>
                  <a:srgbClr val="5F5F5F"/>
                </a:solidFill>
              </a:rPr>
              <a:t>を押す</a:t>
            </a:r>
            <a:endParaRPr lang="en-US" altLang="ja-JP" sz="1800" kern="0" dirty="0">
              <a:solidFill>
                <a:srgbClr val="5F5F5F"/>
              </a:solidFill>
            </a:endParaRPr>
          </a:p>
          <a:p>
            <a:pPr eaLnBrk="1" hangingPunct="1">
              <a:lnSpc>
                <a:spcPct val="80000"/>
              </a:lnSpc>
              <a:defRPr/>
            </a:pPr>
            <a:endParaRPr lang="en-US" altLang="ja-JP" sz="2000" kern="0" dirty="0">
              <a:solidFill>
                <a:srgbClr val="5F5F5F"/>
              </a:solidFill>
            </a:endParaRPr>
          </a:p>
        </p:txBody>
      </p:sp>
      <p:sp>
        <p:nvSpPr>
          <p:cNvPr id="10" name="Rectangle 2">
            <a:extLst>
              <a:ext uri="{FF2B5EF4-FFF2-40B4-BE49-F238E27FC236}">
                <a16:creationId xmlns:a16="http://schemas.microsoft.com/office/drawing/2014/main" id="{C7635B6A-2EDB-45EB-ACC8-00B72890E91B}"/>
              </a:ext>
            </a:extLst>
          </p:cNvPr>
          <p:cNvSpPr txBox="1">
            <a:spLocks noChangeArrowheads="1"/>
          </p:cNvSpPr>
          <p:nvPr/>
        </p:nvSpPr>
        <p:spPr bwMode="auto">
          <a:xfrm>
            <a:off x="2996825" y="1893906"/>
            <a:ext cx="5742229" cy="210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E8E082EB-F82B-451F-B2FE-0E958BE483AF}"/>
              </a:ext>
            </a:extLst>
          </p:cNvPr>
          <p:cNvPicPr>
            <a:picLocks noChangeAspect="1"/>
          </p:cNvPicPr>
          <p:nvPr/>
        </p:nvPicPr>
        <p:blipFill>
          <a:blip r:embed="rId3"/>
          <a:stretch>
            <a:fillRect/>
          </a:stretch>
        </p:blipFill>
        <p:spPr>
          <a:xfrm>
            <a:off x="1556665" y="1898830"/>
            <a:ext cx="4950550" cy="2558856"/>
          </a:xfrm>
          <a:prstGeom prst="rect">
            <a:avLst/>
          </a:prstGeom>
        </p:spPr>
      </p:pic>
      <p:sp>
        <p:nvSpPr>
          <p:cNvPr id="7" name="正方形/長方形 6">
            <a:extLst>
              <a:ext uri="{FF2B5EF4-FFF2-40B4-BE49-F238E27FC236}">
                <a16:creationId xmlns:a16="http://schemas.microsoft.com/office/drawing/2014/main" id="{7D08C791-DB78-40B6-B070-6A71698E616F}"/>
              </a:ext>
            </a:extLst>
          </p:cNvPr>
          <p:cNvSpPr/>
          <p:nvPr/>
        </p:nvSpPr>
        <p:spPr>
          <a:xfrm>
            <a:off x="1875855" y="4068902"/>
            <a:ext cx="94510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pic>
        <p:nvPicPr>
          <p:cNvPr id="3" name="図 2">
            <a:extLst>
              <a:ext uri="{FF2B5EF4-FFF2-40B4-BE49-F238E27FC236}">
                <a16:creationId xmlns:a16="http://schemas.microsoft.com/office/drawing/2014/main" id="{63F06820-BF3F-4836-96F5-144181C86A86}"/>
              </a:ext>
            </a:extLst>
          </p:cNvPr>
          <p:cNvPicPr>
            <a:picLocks noChangeAspect="1"/>
          </p:cNvPicPr>
          <p:nvPr/>
        </p:nvPicPr>
        <p:blipFill>
          <a:blip r:embed="rId4"/>
          <a:stretch>
            <a:fillRect/>
          </a:stretch>
        </p:blipFill>
        <p:spPr>
          <a:xfrm>
            <a:off x="1736685" y="5165862"/>
            <a:ext cx="4259255" cy="1692138"/>
          </a:xfrm>
          <a:prstGeom prst="rect">
            <a:avLst/>
          </a:prstGeom>
        </p:spPr>
      </p:pic>
      <p:sp>
        <p:nvSpPr>
          <p:cNvPr id="9" name="正方形/長方形 8">
            <a:extLst>
              <a:ext uri="{FF2B5EF4-FFF2-40B4-BE49-F238E27FC236}">
                <a16:creationId xmlns:a16="http://schemas.microsoft.com/office/drawing/2014/main" id="{EC7F1230-9F1E-421D-981E-CEE8372AD669}"/>
              </a:ext>
            </a:extLst>
          </p:cNvPr>
          <p:cNvSpPr/>
          <p:nvPr/>
        </p:nvSpPr>
        <p:spPr>
          <a:xfrm>
            <a:off x="3036153" y="5714423"/>
            <a:ext cx="315035" cy="21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Tree>
    <p:extLst>
      <p:ext uri="{BB962C8B-B14F-4D97-AF65-F5344CB8AC3E}">
        <p14:creationId xmlns:p14="http://schemas.microsoft.com/office/powerpoint/2010/main" val="921541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RaspberryPi</a:t>
            </a:r>
            <a:r>
              <a:rPr lang="en-US" altLang="ja-JP" sz="3200" dirty="0">
                <a:solidFill>
                  <a:srgbClr val="5F5F5F"/>
                </a:solidFill>
              </a:rPr>
              <a:t> Mouse LiDAR</a:t>
            </a:r>
            <a:r>
              <a:rPr lang="ja-JP" altLang="en-US" sz="3200" dirty="0">
                <a:solidFill>
                  <a:srgbClr val="5F5F5F"/>
                </a:solidFill>
              </a:rPr>
              <a:t>付きを選択した場合</a:t>
            </a:r>
            <a:endParaRPr lang="en-US" altLang="ja-JP" sz="3200" dirty="0">
              <a:solidFill>
                <a:srgbClr val="5F5F5F"/>
              </a:solidFill>
            </a:endParaRPr>
          </a:p>
        </p:txBody>
      </p:sp>
      <p:sp>
        <p:nvSpPr>
          <p:cNvPr id="8" name="Rectangle 2">
            <a:extLst>
              <a:ext uri="{FF2B5EF4-FFF2-40B4-BE49-F238E27FC236}">
                <a16:creationId xmlns:a16="http://schemas.microsoft.com/office/drawing/2014/main" id="{1DB00676-3F33-42B9-9C10-8992DFD50B28}"/>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RaspberryPiMouseRTC</a:t>
            </a:r>
            <a:r>
              <a:rPr lang="ja-JP" altLang="en-US" sz="2400" kern="0" dirty="0">
                <a:solidFill>
                  <a:srgbClr val="5F5F5F"/>
                </a:solidFill>
              </a:rPr>
              <a:t>を起動する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元の画面に戻るには「</a:t>
            </a:r>
            <a:r>
              <a:rPr lang="en-US" altLang="ja-JP" sz="2000" kern="0" dirty="0">
                <a:solidFill>
                  <a:srgbClr val="5F5F5F"/>
                </a:solidFill>
              </a:rPr>
              <a:t>Back to the top page.</a:t>
            </a:r>
            <a:r>
              <a:rPr lang="ja-JP" altLang="en-US" sz="2000" kern="0" dirty="0">
                <a:solidFill>
                  <a:srgbClr val="5F5F5F"/>
                </a:solidFill>
              </a:rPr>
              <a:t>」をクリックする</a:t>
            </a:r>
            <a:endParaRPr lang="en-US" altLang="ja-JP" sz="2000" kern="0" dirty="0">
              <a:solidFill>
                <a:srgbClr val="5F5F5F"/>
              </a:solidFill>
            </a:endParaRPr>
          </a:p>
        </p:txBody>
      </p:sp>
      <p:sp>
        <p:nvSpPr>
          <p:cNvPr id="4" name="正方形/長方形 3">
            <a:extLst>
              <a:ext uri="{FF2B5EF4-FFF2-40B4-BE49-F238E27FC236}">
                <a16:creationId xmlns:a16="http://schemas.microsoft.com/office/drawing/2014/main" id="{FF525030-59DB-4FC1-A6F5-9036BF802B8D}"/>
              </a:ext>
            </a:extLst>
          </p:cNvPr>
          <p:cNvSpPr/>
          <p:nvPr/>
        </p:nvSpPr>
        <p:spPr>
          <a:xfrm>
            <a:off x="1421650" y="5326059"/>
            <a:ext cx="6480720" cy="523220"/>
          </a:xfrm>
          <a:prstGeom prst="rect">
            <a:avLst/>
          </a:prstGeom>
          <a:solidFill>
            <a:schemeClr val="bg1"/>
          </a:solidFill>
          <a:ln>
            <a:solidFill>
              <a:schemeClr val="tx1"/>
            </a:solidFill>
          </a:ln>
        </p:spPr>
        <p:txBody>
          <a:bodyPr wrap="square">
            <a:spAutoFit/>
          </a:bodyPr>
          <a:lstStyle/>
          <a:p>
            <a:pPr algn="ctr"/>
            <a:r>
              <a:rPr lang="ja-JP" altLang="en-US" sz="2800" kern="0" dirty="0">
                <a:solidFill>
                  <a:srgbClr val="5F5F5F"/>
                </a:solidFill>
              </a:rPr>
              <a:t>これ以降の作業は</a:t>
            </a:r>
            <a:r>
              <a:rPr lang="en-US" altLang="ja-JP" sz="2800" kern="0" dirty="0">
                <a:solidFill>
                  <a:srgbClr val="5F5F5F"/>
                </a:solidFill>
              </a:rPr>
              <a:t>LiDAR</a:t>
            </a:r>
            <a:r>
              <a:rPr lang="ja-JP" altLang="en-US" sz="2800" kern="0" dirty="0">
                <a:solidFill>
                  <a:srgbClr val="5F5F5F"/>
                </a:solidFill>
              </a:rPr>
              <a:t>有り無しで共通</a:t>
            </a:r>
            <a:endParaRPr lang="ja-JP" altLang="en-US" sz="2800" dirty="0"/>
          </a:p>
        </p:txBody>
      </p:sp>
      <p:pic>
        <p:nvPicPr>
          <p:cNvPr id="5" name="図 4">
            <a:extLst>
              <a:ext uri="{FF2B5EF4-FFF2-40B4-BE49-F238E27FC236}">
                <a16:creationId xmlns:a16="http://schemas.microsoft.com/office/drawing/2014/main" id="{3F5B7F66-4611-4EFA-9945-5FEA8AAF06E2}"/>
              </a:ext>
            </a:extLst>
          </p:cNvPr>
          <p:cNvPicPr>
            <a:picLocks noChangeAspect="1"/>
          </p:cNvPicPr>
          <p:nvPr/>
        </p:nvPicPr>
        <p:blipFill>
          <a:blip r:embed="rId3"/>
          <a:stretch>
            <a:fillRect/>
          </a:stretch>
        </p:blipFill>
        <p:spPr>
          <a:xfrm>
            <a:off x="2025574" y="2213865"/>
            <a:ext cx="3490262" cy="2080440"/>
          </a:xfrm>
          <a:prstGeom prst="rect">
            <a:avLst/>
          </a:prstGeom>
          <a:ln>
            <a:solidFill>
              <a:schemeClr val="tx1"/>
            </a:solidFill>
          </a:ln>
        </p:spPr>
      </p:pic>
    </p:spTree>
    <p:extLst>
      <p:ext uri="{BB962C8B-B14F-4D97-AF65-F5344CB8AC3E}">
        <p14:creationId xmlns:p14="http://schemas.microsoft.com/office/powerpoint/2010/main" val="1875194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413446F-D650-4958-8ECD-A7D668B6E16C}"/>
              </a:ext>
            </a:extLst>
          </p:cNvPr>
          <p:cNvSpPr txBox="1">
            <a:spLocks noChangeArrowheads="1"/>
          </p:cNvSpPr>
          <p:nvPr/>
        </p:nvSpPr>
        <p:spPr bwMode="auto">
          <a:xfrm>
            <a:off x="393376" y="1270331"/>
            <a:ext cx="8326438" cy="629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を終了する</a:t>
            </a: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endParaRPr lang="en-US" altLang="ja-JP" sz="2400" kern="0" dirty="0">
              <a:solidFill>
                <a:srgbClr val="5F5F5F"/>
              </a:solidFill>
            </a:endParaRPr>
          </a:p>
          <a:p>
            <a:pPr eaLnBrk="1" hangingPunct="1">
              <a:lnSpc>
                <a:spcPct val="80000"/>
              </a:lnSpc>
              <a:defRPr/>
            </a:pPr>
            <a:r>
              <a:rPr lang="en-US" altLang="ja-JP" sz="2400" kern="0" dirty="0" err="1">
                <a:solidFill>
                  <a:srgbClr val="5F5F5F"/>
                </a:solidFill>
              </a:rPr>
              <a:t>OpenRTP</a:t>
            </a:r>
            <a:r>
              <a:rPr lang="ja-JP" altLang="en-US" sz="2400" kern="0" dirty="0">
                <a:solidFill>
                  <a:srgbClr val="5F5F5F"/>
                </a:solidFill>
              </a:rPr>
              <a:t>を再起動する</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デスクトップのショートカットをダブルクリックする</a:t>
            </a:r>
            <a:r>
              <a:rPr lang="en-US" altLang="ja-JP" sz="1600" kern="0" dirty="0">
                <a:solidFill>
                  <a:srgbClr val="5F5F5F"/>
                </a:solidFill>
              </a:rPr>
              <a:t>(Windows)</a:t>
            </a:r>
          </a:p>
          <a:p>
            <a:pPr lvl="1" eaLnBrk="1" hangingPunct="1">
              <a:lnSpc>
                <a:spcPct val="80000"/>
              </a:lnSpc>
              <a:defRPr/>
            </a:pPr>
            <a:r>
              <a:rPr lang="ja-JP" altLang="en-US" sz="1600" kern="0" dirty="0">
                <a:solidFill>
                  <a:srgbClr val="5F5F5F"/>
                </a:solidFill>
              </a:rPr>
              <a:t>「</a:t>
            </a:r>
            <a:r>
              <a:rPr lang="en-US" altLang="ja-JP" sz="1600" kern="0" dirty="0" err="1">
                <a:solidFill>
                  <a:srgbClr val="5F5F5F"/>
                </a:solidFill>
              </a:rPr>
              <a:t>openrtp</a:t>
            </a:r>
            <a:r>
              <a:rPr lang="ja-JP" altLang="en-US" sz="1600" kern="0" dirty="0">
                <a:solidFill>
                  <a:srgbClr val="5F5F5F"/>
                </a:solidFill>
              </a:rPr>
              <a:t>」というコマンドを入力</a:t>
            </a:r>
            <a:r>
              <a:rPr lang="en-US" altLang="ja-JP" sz="1600" kern="0" dirty="0">
                <a:solidFill>
                  <a:srgbClr val="5F5F5F"/>
                </a:solidFill>
              </a:rPr>
              <a:t>(Ubuntu)</a:t>
            </a: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err="1">
                <a:solidFill>
                  <a:srgbClr val="5F5F5F"/>
                </a:solidFill>
              </a:rPr>
              <a:t>OpenRTP</a:t>
            </a:r>
            <a:r>
              <a:rPr lang="ja-JP" altLang="en-US" sz="3200" dirty="0">
                <a:solidFill>
                  <a:srgbClr val="5F5F5F"/>
                </a:solidFill>
              </a:rPr>
              <a:t>再起動</a:t>
            </a:r>
            <a:endParaRPr lang="en-US" altLang="ja-JP" sz="3200" dirty="0">
              <a:solidFill>
                <a:srgbClr val="5F5F5F"/>
              </a:solidFill>
            </a:endParaRPr>
          </a:p>
        </p:txBody>
      </p:sp>
      <p:pic>
        <p:nvPicPr>
          <p:cNvPr id="8" name="図 7">
            <a:extLst>
              <a:ext uri="{FF2B5EF4-FFF2-40B4-BE49-F238E27FC236}">
                <a16:creationId xmlns:a16="http://schemas.microsoft.com/office/drawing/2014/main" id="{031AE219-D8EE-41AC-B1F0-A401DD453342}"/>
              </a:ext>
            </a:extLst>
          </p:cNvPr>
          <p:cNvPicPr>
            <a:picLocks noChangeAspect="1"/>
          </p:cNvPicPr>
          <p:nvPr/>
        </p:nvPicPr>
        <p:blipFill>
          <a:blip r:embed="rId3"/>
          <a:stretch>
            <a:fillRect/>
          </a:stretch>
        </p:blipFill>
        <p:spPr>
          <a:xfrm>
            <a:off x="5300212" y="5654750"/>
            <a:ext cx="1308608" cy="810091"/>
          </a:xfrm>
          <a:prstGeom prst="rect">
            <a:avLst/>
          </a:prstGeom>
        </p:spPr>
      </p:pic>
      <p:pic>
        <p:nvPicPr>
          <p:cNvPr id="3" name="図 2">
            <a:extLst>
              <a:ext uri="{FF2B5EF4-FFF2-40B4-BE49-F238E27FC236}">
                <a16:creationId xmlns:a16="http://schemas.microsoft.com/office/drawing/2014/main" id="{567C1065-9A82-481B-82B2-394177E143AB}"/>
              </a:ext>
            </a:extLst>
          </p:cNvPr>
          <p:cNvPicPr>
            <a:picLocks noChangeAspect="1"/>
          </p:cNvPicPr>
          <p:nvPr/>
        </p:nvPicPr>
        <p:blipFill>
          <a:blip r:embed="rId4"/>
          <a:stretch>
            <a:fillRect/>
          </a:stretch>
        </p:blipFill>
        <p:spPr>
          <a:xfrm>
            <a:off x="611560" y="1974413"/>
            <a:ext cx="3737183" cy="2804737"/>
          </a:xfrm>
          <a:prstGeom prst="rect">
            <a:avLst/>
          </a:prstGeom>
        </p:spPr>
      </p:pic>
      <p:sp>
        <p:nvSpPr>
          <p:cNvPr id="4" name="正方形/長方形 3">
            <a:extLst>
              <a:ext uri="{FF2B5EF4-FFF2-40B4-BE49-F238E27FC236}">
                <a16:creationId xmlns:a16="http://schemas.microsoft.com/office/drawing/2014/main" id="{63813738-6922-427A-A09F-0C657CCD3614}"/>
              </a:ext>
            </a:extLst>
          </p:cNvPr>
          <p:cNvSpPr/>
          <p:nvPr/>
        </p:nvSpPr>
        <p:spPr>
          <a:xfrm>
            <a:off x="4063474" y="1903824"/>
            <a:ext cx="360040" cy="31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角を丸めた四角形 9">
            <a:extLst>
              <a:ext uri="{FF2B5EF4-FFF2-40B4-BE49-F238E27FC236}">
                <a16:creationId xmlns:a16="http://schemas.microsoft.com/office/drawing/2014/main" id="{B05C876A-5DCD-4AFD-AEBA-DEE46A2F0669}"/>
              </a:ext>
            </a:extLst>
          </p:cNvPr>
          <p:cNvSpPr/>
          <p:nvPr/>
        </p:nvSpPr>
        <p:spPr>
          <a:xfrm>
            <a:off x="2366755" y="2398847"/>
            <a:ext cx="1774948" cy="715118"/>
          </a:xfrm>
          <a:prstGeom prst="wedgeRoundRectCallout">
            <a:avLst>
              <a:gd name="adj1" fmla="val 43190"/>
              <a:gd name="adj2" fmla="val -797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rPr>
              <a:t>×</a:t>
            </a:r>
            <a:r>
              <a:rPr lang="ja-JP" altLang="en-US" sz="2000" dirty="0">
                <a:solidFill>
                  <a:schemeClr val="tx1"/>
                </a:solidFill>
              </a:rPr>
              <a:t>をクリックして終了する</a:t>
            </a:r>
            <a:endParaRPr kumimoji="1" lang="ja-JP" altLang="en-US" sz="2000" dirty="0">
              <a:solidFill>
                <a:schemeClr val="tx1"/>
              </a:solidFill>
            </a:endParaRPr>
          </a:p>
        </p:txBody>
      </p:sp>
      <p:pic>
        <p:nvPicPr>
          <p:cNvPr id="9" name="図 8">
            <a:extLst>
              <a:ext uri="{FF2B5EF4-FFF2-40B4-BE49-F238E27FC236}">
                <a16:creationId xmlns:a16="http://schemas.microsoft.com/office/drawing/2014/main" id="{0203B9A8-D08D-4E3E-A476-79071D8EEF51}"/>
              </a:ext>
            </a:extLst>
          </p:cNvPr>
          <p:cNvPicPr>
            <a:picLocks noChangeAspect="1"/>
          </p:cNvPicPr>
          <p:nvPr/>
        </p:nvPicPr>
        <p:blipFill>
          <a:blip r:embed="rId5"/>
          <a:stretch>
            <a:fillRect/>
          </a:stretch>
        </p:blipFill>
        <p:spPr>
          <a:xfrm>
            <a:off x="4976021" y="2768293"/>
            <a:ext cx="3737183" cy="1017264"/>
          </a:xfrm>
          <a:prstGeom prst="rect">
            <a:avLst/>
          </a:prstGeom>
        </p:spPr>
      </p:pic>
      <p:sp>
        <p:nvSpPr>
          <p:cNvPr id="13" name="正方形/長方形 12">
            <a:extLst>
              <a:ext uri="{FF2B5EF4-FFF2-40B4-BE49-F238E27FC236}">
                <a16:creationId xmlns:a16="http://schemas.microsoft.com/office/drawing/2014/main" id="{D38923CB-2103-444C-81D4-8D86BF796317}"/>
              </a:ext>
            </a:extLst>
          </p:cNvPr>
          <p:cNvSpPr/>
          <p:nvPr/>
        </p:nvSpPr>
        <p:spPr>
          <a:xfrm>
            <a:off x="7204652" y="3459995"/>
            <a:ext cx="787728" cy="239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角を丸めた四角形 13">
            <a:extLst>
              <a:ext uri="{FF2B5EF4-FFF2-40B4-BE49-F238E27FC236}">
                <a16:creationId xmlns:a16="http://schemas.microsoft.com/office/drawing/2014/main" id="{D2E91DB2-2D9D-42D1-886B-16983D7771E6}"/>
              </a:ext>
            </a:extLst>
          </p:cNvPr>
          <p:cNvSpPr/>
          <p:nvPr/>
        </p:nvSpPr>
        <p:spPr>
          <a:xfrm>
            <a:off x="5954517" y="3860596"/>
            <a:ext cx="2577924" cy="793480"/>
          </a:xfrm>
          <a:prstGeom prst="wedgeRoundRectCallout">
            <a:avLst>
              <a:gd name="adj1" fmla="val 13689"/>
              <a:gd name="adj2" fmla="val -6660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System Diagram</a:t>
            </a:r>
            <a:r>
              <a:rPr kumimoji="1" lang="ja-JP" altLang="en-US" sz="2000" dirty="0">
                <a:solidFill>
                  <a:schemeClr val="tx1"/>
                </a:solidFill>
              </a:rPr>
              <a:t>は保存しない</a:t>
            </a:r>
          </a:p>
        </p:txBody>
      </p:sp>
    </p:spTree>
    <p:extLst>
      <p:ext uri="{BB962C8B-B14F-4D97-AF65-F5344CB8AC3E}">
        <p14:creationId xmlns:p14="http://schemas.microsoft.com/office/powerpoint/2010/main" val="240275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a:t>
            </a:r>
            <a:r>
              <a:rPr lang="en-US" altLang="ja-JP" sz="1600" kern="0" dirty="0">
                <a:solidFill>
                  <a:srgbClr val="5F5F5F"/>
                </a:solidFill>
              </a:rPr>
              <a:t>2.0</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3"/>
          <a:stretch>
            <a:fillRect/>
          </a:stretch>
        </p:blipFill>
        <p:spPr>
          <a:xfrm>
            <a:off x="5897200" y="5319210"/>
            <a:ext cx="2475275" cy="1463166"/>
          </a:xfrm>
          <a:prstGeom prst="rect">
            <a:avLst/>
          </a:prstGeom>
        </p:spPr>
      </p:pic>
      <p:pic>
        <p:nvPicPr>
          <p:cNvPr id="6" name="図 5">
            <a:extLst>
              <a:ext uri="{FF2B5EF4-FFF2-40B4-BE49-F238E27FC236}">
                <a16:creationId xmlns:a16="http://schemas.microsoft.com/office/drawing/2014/main" id="{08F41F37-8598-4815-91A6-182503D39A94}"/>
              </a:ext>
            </a:extLst>
          </p:cNvPr>
          <p:cNvPicPr>
            <a:picLocks noChangeAspect="1"/>
          </p:cNvPicPr>
          <p:nvPr/>
        </p:nvPicPr>
        <p:blipFill>
          <a:blip r:embed="rId4"/>
          <a:stretch>
            <a:fillRect/>
          </a:stretch>
        </p:blipFill>
        <p:spPr>
          <a:xfrm>
            <a:off x="373193" y="1832076"/>
            <a:ext cx="3505504" cy="2126164"/>
          </a:xfrm>
          <a:prstGeom prst="rect">
            <a:avLst/>
          </a:prstGeom>
        </p:spPr>
      </p:pic>
      <p:sp>
        <p:nvSpPr>
          <p:cNvPr id="7" name="吹き出し: 角を丸めた四角形 6">
            <a:extLst>
              <a:ext uri="{FF2B5EF4-FFF2-40B4-BE49-F238E27FC236}">
                <a16:creationId xmlns:a16="http://schemas.microsoft.com/office/drawing/2014/main" id="{558A8358-241B-4A9C-9006-5313AB47FE8E}"/>
              </a:ext>
            </a:extLst>
          </p:cNvPr>
          <p:cNvSpPr/>
          <p:nvPr/>
        </p:nvSpPr>
        <p:spPr>
          <a:xfrm>
            <a:off x="576220" y="3016852"/>
            <a:ext cx="3905770" cy="1177233"/>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ネームサーバー起動ボタンを押すと、ネームサーバー再起動</a:t>
            </a:r>
            <a:endParaRPr kumimoji="1" lang="ja-JP" altLang="en-US" sz="1800" dirty="0">
              <a:solidFill>
                <a:schemeClr val="tx1"/>
              </a:solidFill>
            </a:endParaRPr>
          </a:p>
        </p:txBody>
      </p:sp>
      <p:pic>
        <p:nvPicPr>
          <p:cNvPr id="8" name="図 7">
            <a:extLst>
              <a:ext uri="{FF2B5EF4-FFF2-40B4-BE49-F238E27FC236}">
                <a16:creationId xmlns:a16="http://schemas.microsoft.com/office/drawing/2014/main" id="{CBED36EF-C131-4C6E-AFE9-7E56390CDFFC}"/>
              </a:ext>
            </a:extLst>
          </p:cNvPr>
          <p:cNvPicPr>
            <a:picLocks noChangeAspect="1"/>
          </p:cNvPicPr>
          <p:nvPr/>
        </p:nvPicPr>
        <p:blipFill>
          <a:blip r:embed="rId5"/>
          <a:stretch>
            <a:fillRect/>
          </a:stretch>
        </p:blipFill>
        <p:spPr>
          <a:xfrm>
            <a:off x="2195578" y="3656634"/>
            <a:ext cx="504493" cy="504493"/>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CA607AE-BAC0-44A0-8EC6-92554C148486}"/>
              </a:ext>
            </a:extLst>
          </p:cNvPr>
          <p:cNvPicPr>
            <a:picLocks noChangeAspect="1"/>
          </p:cNvPicPr>
          <p:nvPr/>
        </p:nvPicPr>
        <p:blipFill>
          <a:blip r:embed="rId3"/>
          <a:stretch>
            <a:fillRect/>
          </a:stretch>
        </p:blipFill>
        <p:spPr>
          <a:xfrm>
            <a:off x="923430" y="1358770"/>
            <a:ext cx="3063505" cy="1287892"/>
          </a:xfrm>
          <a:prstGeom prst="rect">
            <a:avLst/>
          </a:prstGeom>
        </p:spPr>
      </p:pic>
      <p:sp>
        <p:nvSpPr>
          <p:cNvPr id="11" name="吹き出し: 角を丸めた四角形 10">
            <a:extLst>
              <a:ext uri="{FF2B5EF4-FFF2-40B4-BE49-F238E27FC236}">
                <a16:creationId xmlns:a16="http://schemas.microsoft.com/office/drawing/2014/main" id="{0BF35DF5-D115-47BF-927B-AD0EF1B6B88E}"/>
              </a:ext>
            </a:extLst>
          </p:cNvPr>
          <p:cNvSpPr/>
          <p:nvPr/>
        </p:nvSpPr>
        <p:spPr>
          <a:xfrm>
            <a:off x="611560" y="2545295"/>
            <a:ext cx="3255376" cy="1198739"/>
          </a:xfrm>
          <a:prstGeom prst="wedgeRoundRectCallout">
            <a:avLst>
              <a:gd name="adj1" fmla="val 12316"/>
              <a:gd name="adj2" fmla="val -5826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sz="1800" dirty="0">
                <a:solidFill>
                  <a:schemeClr val="tx1"/>
                </a:solidFill>
              </a:rPr>
              <a:t>コンセントのアイコンをクリック</a:t>
            </a:r>
            <a:endParaRPr kumimoji="1" lang="ja-JP" altLang="en-US" sz="1800" dirty="0">
              <a:solidFill>
                <a:schemeClr val="tx1"/>
              </a:solidFill>
            </a:endParaRPr>
          </a:p>
        </p:txBody>
      </p:sp>
      <p:pic>
        <p:nvPicPr>
          <p:cNvPr id="4" name="図 3">
            <a:extLst>
              <a:ext uri="{FF2B5EF4-FFF2-40B4-BE49-F238E27FC236}">
                <a16:creationId xmlns:a16="http://schemas.microsoft.com/office/drawing/2014/main" id="{C664CE13-7F44-44B5-BFED-3B63071CC268}"/>
              </a:ext>
            </a:extLst>
          </p:cNvPr>
          <p:cNvPicPr>
            <a:picLocks noChangeAspect="1"/>
          </p:cNvPicPr>
          <p:nvPr/>
        </p:nvPicPr>
        <p:blipFill>
          <a:blip r:embed="rId4"/>
          <a:stretch>
            <a:fillRect/>
          </a:stretch>
        </p:blipFill>
        <p:spPr>
          <a:xfrm>
            <a:off x="1875463" y="2978950"/>
            <a:ext cx="727570" cy="727570"/>
          </a:xfrm>
          <a:prstGeom prst="rect">
            <a:avLst/>
          </a:prstGeom>
        </p:spPr>
      </p:pic>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5"/>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6"/>
          <a:stretch>
            <a:fillRect/>
          </a:stretch>
        </p:blipFill>
        <p:spPr>
          <a:xfrm>
            <a:off x="2728658" y="4315208"/>
            <a:ext cx="3686683" cy="2221195"/>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System Diagram</a:t>
            </a:r>
            <a:r>
              <a:rPr lang="ja-JP" altLang="en-US" sz="3200" dirty="0">
                <a:solidFill>
                  <a:srgbClr val="5F5F5F"/>
                </a:solidFill>
              </a:rPr>
              <a:t>の表示</a:t>
            </a:r>
            <a:endParaRPr lang="en-US" altLang="ja-JP" sz="3200" dirty="0">
              <a:solidFill>
                <a:srgbClr val="5F5F5F"/>
              </a:solidFill>
            </a:endParaRPr>
          </a:p>
        </p:txBody>
      </p:sp>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646755" y="1295169"/>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p:txBody>
      </p:sp>
      <p:pic>
        <p:nvPicPr>
          <p:cNvPr id="2" name="図 1">
            <a:extLst>
              <a:ext uri="{FF2B5EF4-FFF2-40B4-BE49-F238E27FC236}">
                <a16:creationId xmlns:a16="http://schemas.microsoft.com/office/drawing/2014/main" id="{8563C2CF-68C0-4DF8-B0D8-0FE952E35850}"/>
              </a:ext>
            </a:extLst>
          </p:cNvPr>
          <p:cNvPicPr>
            <a:picLocks noChangeAspect="1"/>
          </p:cNvPicPr>
          <p:nvPr/>
        </p:nvPicPr>
        <p:blipFill>
          <a:blip r:embed="rId3"/>
          <a:stretch>
            <a:fillRect/>
          </a:stretch>
        </p:blipFill>
        <p:spPr>
          <a:xfrm>
            <a:off x="746575" y="1558128"/>
            <a:ext cx="5997460" cy="3741744"/>
          </a:xfrm>
          <a:prstGeom prst="rect">
            <a:avLst/>
          </a:prstGeom>
        </p:spPr>
      </p:pic>
      <p:sp>
        <p:nvSpPr>
          <p:cNvPr id="3" name="正方形/長方形 2">
            <a:extLst>
              <a:ext uri="{FF2B5EF4-FFF2-40B4-BE49-F238E27FC236}">
                <a16:creationId xmlns:a16="http://schemas.microsoft.com/office/drawing/2014/main" id="{9D236ED5-C346-4875-AF45-05D2E5F68CF2}"/>
              </a:ext>
            </a:extLst>
          </p:cNvPr>
          <p:cNvSpPr/>
          <p:nvPr/>
        </p:nvSpPr>
        <p:spPr>
          <a:xfrm>
            <a:off x="1421650" y="1898830"/>
            <a:ext cx="225025" cy="18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38B48F4-A9FC-4579-9BF2-0441DBC452E6}"/>
              </a:ext>
            </a:extLst>
          </p:cNvPr>
          <p:cNvPicPr>
            <a:picLocks noChangeAspect="1"/>
          </p:cNvPicPr>
          <p:nvPr/>
        </p:nvPicPr>
        <p:blipFill>
          <a:blip r:embed="rId4"/>
          <a:stretch>
            <a:fillRect/>
          </a:stretch>
        </p:blipFill>
        <p:spPr>
          <a:xfrm>
            <a:off x="1826695" y="2093249"/>
            <a:ext cx="987738" cy="901849"/>
          </a:xfrm>
          <a:prstGeom prst="rect">
            <a:avLst/>
          </a:prstGeom>
        </p:spPr>
      </p:pic>
    </p:spTree>
    <p:extLst>
      <p:ext uri="{BB962C8B-B14F-4D97-AF65-F5344CB8AC3E}">
        <p14:creationId xmlns:p14="http://schemas.microsoft.com/office/powerpoint/2010/main" val="1321643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9</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9</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94</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260173"/>
          </a:xfrm>
        </p:spPr>
        <p:txBody>
          <a:bodyPr/>
          <a:lstStyle/>
          <a:p>
            <a:r>
              <a:rPr kumimoji="1" lang="en-US" altLang="ja-JP" sz="2400" dirty="0" err="1"/>
              <a:t>RaspberryPiMouseRTC</a:t>
            </a:r>
            <a:r>
              <a:rPr kumimoji="1" lang="ja-JP" altLang="en-US" sz="2400" dirty="0"/>
              <a:t>、</a:t>
            </a:r>
            <a:r>
              <a:rPr kumimoji="1" lang="en-US" altLang="ja-JP" sz="2400" dirty="0" err="1"/>
              <a:t>RobotController</a:t>
            </a:r>
            <a:r>
              <a:rPr kumimoji="1" lang="ja-JP" altLang="en-US" sz="2400" dirty="0"/>
              <a:t>コンポーネントが起動している場合は終了してください。</a:t>
            </a:r>
            <a:endParaRPr kumimoji="1" lang="en-US" altLang="ja-JP" sz="2400" dirty="0"/>
          </a:p>
          <a:p>
            <a:pPr lvl="1"/>
            <a:r>
              <a:rPr lang="en-US" altLang="ja-JP" sz="2000" dirty="0" err="1"/>
              <a:t>RaspberryPiMouseRTC</a:t>
            </a:r>
            <a:r>
              <a:rPr lang="ja-JP" altLang="en-US" sz="2000" dirty="0"/>
              <a:t>は</a:t>
            </a:r>
            <a:r>
              <a:rPr lang="en-US" altLang="ja-JP" sz="2000" dirty="0"/>
              <a:t>WEB</a:t>
            </a:r>
            <a:r>
              <a:rPr lang="ja-JP" altLang="en-US" sz="2000" dirty="0"/>
              <a:t>ブラウザの操作で</a:t>
            </a:r>
            <a:r>
              <a:rPr lang="en-US" altLang="ja-JP" sz="2000" dirty="0"/>
              <a:t>Stop</a:t>
            </a:r>
            <a:r>
              <a:rPr lang="ja-JP" altLang="en-US" sz="2000" dirty="0"/>
              <a:t>ボタンを押す</a:t>
            </a:r>
            <a:endParaRPr kumimoji="1" lang="ja-JP" altLang="en-US"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起動済みの</a:t>
            </a:r>
            <a:r>
              <a:rPr lang="en-US" altLang="ja-JP" kern="0" dirty="0">
                <a:solidFill>
                  <a:srgbClr val="5F5F5F"/>
                </a:solidFill>
              </a:rPr>
              <a:t>RTC</a:t>
            </a:r>
            <a:r>
              <a:rPr lang="ja-JP" altLang="en-US" kern="0" dirty="0">
                <a:solidFill>
                  <a:srgbClr val="5F5F5F"/>
                </a:solidFill>
              </a:rPr>
              <a:t>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D160FB27-E7B2-4CFE-B863-FAE6965DF5BA}"/>
              </a:ext>
            </a:extLst>
          </p:cNvPr>
          <p:cNvPicPr>
            <a:picLocks noChangeAspect="1"/>
          </p:cNvPicPr>
          <p:nvPr/>
        </p:nvPicPr>
        <p:blipFill>
          <a:blip r:embed="rId2"/>
          <a:stretch>
            <a:fillRect/>
          </a:stretch>
        </p:blipFill>
        <p:spPr>
          <a:xfrm>
            <a:off x="1573270" y="2731853"/>
            <a:ext cx="5997460" cy="3284505"/>
          </a:xfrm>
          <a:prstGeom prst="rect">
            <a:avLst/>
          </a:prstGeom>
        </p:spPr>
      </p:pic>
      <p:sp>
        <p:nvSpPr>
          <p:cNvPr id="13" name="正方形/長方形 12">
            <a:extLst>
              <a:ext uri="{FF2B5EF4-FFF2-40B4-BE49-F238E27FC236}">
                <a16:creationId xmlns:a16="http://schemas.microsoft.com/office/drawing/2014/main" id="{D2CCF4F9-FFDC-451E-9940-2FD615B6FED5}"/>
              </a:ext>
            </a:extLst>
          </p:cNvPr>
          <p:cNvSpPr/>
          <p:nvPr/>
        </p:nvSpPr>
        <p:spPr>
          <a:xfrm>
            <a:off x="4752021" y="3856719"/>
            <a:ext cx="720080" cy="29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37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39939</TotalTime>
  <Words>4863</Words>
  <Application>Microsoft Office PowerPoint</Application>
  <PresentationFormat>画面に合わせる (4:3)</PresentationFormat>
  <Paragraphs>1582</Paragraphs>
  <Slides>133</Slides>
  <Notes>126</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133</vt:i4>
      </vt:variant>
    </vt:vector>
  </HeadingPairs>
  <TitlesOfParts>
    <vt:vector size="138" baseType="lpstr">
      <vt:lpstr>ＭＳ Ｐゴシック</vt:lpstr>
      <vt:lpstr>ヒラギノ角ゴ Pro W3</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言語の設定(OpenRTM-aist 2.0)</vt:lpstr>
      <vt:lpstr>言語の設定(OpenRTM-aist 1.2)</vt:lpstr>
      <vt:lpstr>スケルトンコードの生成</vt:lpstr>
      <vt:lpstr>手順</vt:lpstr>
      <vt:lpstr>PowerPoint プレゼンテーション</vt:lpstr>
      <vt:lpstr>CMake</vt:lpstr>
      <vt:lpstr>ビルドに必要なファイルの生成</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Rapberry Piマウスの電源について</vt:lpstr>
      <vt:lpstr>電源ケーブルの接続</vt:lpstr>
      <vt:lpstr>Raspberry Piの起動</vt:lpstr>
      <vt:lpstr>Raspberry Piとの接続</vt:lpstr>
      <vt:lpstr>RaspberryPi Mouse LiDAR付きを選択した場合</vt:lpstr>
      <vt:lpstr>RaspberryPi Mouse LiDAR付きを選択した場合</vt:lpstr>
      <vt:lpstr>RaspberryPi Mouse LiDAR付きを選択した場合</vt:lpstr>
      <vt:lpstr>OpenRTP再起動</vt:lpstr>
      <vt:lpstr>起動済みのRTC、ネームサーバー再起動</vt:lpstr>
      <vt:lpstr>ネームサーバーとの接続</vt:lpstr>
      <vt:lpstr>System Diagramの表示</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1383</cp:revision>
  <cp:lastPrinted>2019-07-10T23:29:21Z</cp:lastPrinted>
  <dcterms:created xsi:type="dcterms:W3CDTF">2005-10-20T13:06:43Z</dcterms:created>
  <dcterms:modified xsi:type="dcterms:W3CDTF">2022-09-30T05:13:28Z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2022-05-27T01:25:08Z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03c2354f-dd7a-48ab-9f4d-990314db6f72</vt:lpwstr>
  </property>
  <property fmtid="{D5CDD505-2E9C-101B-9397-08002B2CF9AE}" pid="8" name="MSIP_Label_ddc55989-3c9e-4466-8514-eac6f80f6373_ContentBits">
    <vt:lpwstr>0</vt:lpwstr>
  </property>
</Properties>
</file>